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28"/>
  </p:notesMasterIdLst>
  <p:sldIdLst>
    <p:sldId id="256" r:id="rId2"/>
    <p:sldId id="257" r:id="rId3"/>
    <p:sldId id="275" r:id="rId4"/>
    <p:sldId id="258" r:id="rId5"/>
    <p:sldId id="260" r:id="rId6"/>
    <p:sldId id="276" r:id="rId7"/>
    <p:sldId id="259" r:id="rId8"/>
    <p:sldId id="261" r:id="rId9"/>
    <p:sldId id="277" r:id="rId10"/>
    <p:sldId id="262" r:id="rId11"/>
    <p:sldId id="264" r:id="rId12"/>
    <p:sldId id="282" r:id="rId13"/>
    <p:sldId id="265" r:id="rId14"/>
    <p:sldId id="266" r:id="rId15"/>
    <p:sldId id="283" r:id="rId16"/>
    <p:sldId id="268" r:id="rId17"/>
    <p:sldId id="267" r:id="rId18"/>
    <p:sldId id="269" r:id="rId19"/>
    <p:sldId id="270" r:id="rId20"/>
    <p:sldId id="271" r:id="rId21"/>
    <p:sldId id="280" r:id="rId22"/>
    <p:sldId id="273" r:id="rId23"/>
    <p:sldId id="281" r:id="rId24"/>
    <p:sldId id="278" r:id="rId25"/>
    <p:sldId id="279" r:id="rId26"/>
    <p:sldId id="27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5586"/>
    <a:srgbClr val="1951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18" autoAdjust="0"/>
    <p:restoredTop sz="94249" autoAdjust="0"/>
  </p:normalViewPr>
  <p:slideViewPr>
    <p:cSldViewPr snapToGrid="0">
      <p:cViewPr varScale="1">
        <p:scale>
          <a:sx n="68" d="100"/>
          <a:sy n="68" d="100"/>
        </p:scale>
        <p:origin x="8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B076B5-F71D-45FD-95F4-8AC3B60EA09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7631F86-CD79-47B4-8B00-EBEE52316FF5}">
      <dgm:prSet/>
      <dgm:spPr/>
      <dgm:t>
        <a:bodyPr/>
        <a:lstStyle/>
        <a:p>
          <a:pPr>
            <a:defRPr cap="all"/>
          </a:pPr>
          <a:r>
            <a:rPr lang="it-IT" dirty="0" err="1"/>
            <a:t>Cut</a:t>
          </a:r>
          <a:r>
            <a:rPr lang="it-IT" dirty="0"/>
            <a:t> off Method</a:t>
          </a:r>
          <a:endParaRPr lang="en-US" dirty="0"/>
        </a:p>
      </dgm:t>
    </dgm:pt>
    <dgm:pt modelId="{B632F52E-2BDF-4293-B750-FBC996535C5E}" type="parTrans" cxnId="{EC46D8E1-427B-408D-90BD-43C071AFD11E}">
      <dgm:prSet/>
      <dgm:spPr/>
      <dgm:t>
        <a:bodyPr/>
        <a:lstStyle/>
        <a:p>
          <a:endParaRPr lang="en-US"/>
        </a:p>
      </dgm:t>
    </dgm:pt>
    <dgm:pt modelId="{EA485C12-3392-490A-AAA2-083496AB0CF7}" type="sibTrans" cxnId="{EC46D8E1-427B-408D-90BD-43C071AFD11E}">
      <dgm:prSet/>
      <dgm:spPr/>
      <dgm:t>
        <a:bodyPr/>
        <a:lstStyle/>
        <a:p>
          <a:endParaRPr lang="en-US"/>
        </a:p>
      </dgm:t>
    </dgm:pt>
    <dgm:pt modelId="{2E80F866-8CF3-4D94-B805-EAAA17ED608C}">
      <dgm:prSet/>
      <dgm:spPr/>
      <dgm:t>
        <a:bodyPr/>
        <a:lstStyle/>
        <a:p>
          <a:pPr>
            <a:defRPr cap="all"/>
          </a:pPr>
          <a:r>
            <a:rPr lang="it-IT"/>
            <a:t>Linked Cell Method</a:t>
          </a:r>
          <a:endParaRPr lang="en-US"/>
        </a:p>
      </dgm:t>
    </dgm:pt>
    <dgm:pt modelId="{32CB0DB6-A483-4D3E-8C4A-80CFFD37BFC7}" type="parTrans" cxnId="{F0332FB2-2E52-454C-9D7C-BF2751A1B510}">
      <dgm:prSet/>
      <dgm:spPr/>
      <dgm:t>
        <a:bodyPr/>
        <a:lstStyle/>
        <a:p>
          <a:endParaRPr lang="en-US"/>
        </a:p>
      </dgm:t>
    </dgm:pt>
    <dgm:pt modelId="{CA108906-7140-411B-A2C9-18ED068B9900}" type="sibTrans" cxnId="{F0332FB2-2E52-454C-9D7C-BF2751A1B510}">
      <dgm:prSet/>
      <dgm:spPr/>
      <dgm:t>
        <a:bodyPr/>
        <a:lstStyle/>
        <a:p>
          <a:endParaRPr lang="en-US"/>
        </a:p>
      </dgm:t>
    </dgm:pt>
    <dgm:pt modelId="{905504E6-8A10-4536-A240-3095AD6D9424}">
      <dgm:prSet/>
      <dgm:spPr/>
      <dgm:t>
        <a:bodyPr/>
        <a:lstStyle/>
        <a:p>
          <a:pPr>
            <a:defRPr cap="all"/>
          </a:pPr>
          <a:r>
            <a:rPr lang="it-IT"/>
            <a:t>Periodic Boundary Conditions</a:t>
          </a:r>
          <a:endParaRPr lang="en-US"/>
        </a:p>
      </dgm:t>
    </dgm:pt>
    <dgm:pt modelId="{971A5010-A185-4668-944E-4EBC6FC20AFF}" type="parTrans" cxnId="{A491B37A-6B90-4E1D-A7C7-810F89492001}">
      <dgm:prSet/>
      <dgm:spPr/>
      <dgm:t>
        <a:bodyPr/>
        <a:lstStyle/>
        <a:p>
          <a:endParaRPr lang="en-US"/>
        </a:p>
      </dgm:t>
    </dgm:pt>
    <dgm:pt modelId="{10688CEB-F205-4FE0-AAE7-C9C0CACFC322}" type="sibTrans" cxnId="{A491B37A-6B90-4E1D-A7C7-810F89492001}">
      <dgm:prSet/>
      <dgm:spPr/>
      <dgm:t>
        <a:bodyPr/>
        <a:lstStyle/>
        <a:p>
          <a:endParaRPr lang="en-US"/>
        </a:p>
      </dgm:t>
    </dgm:pt>
    <dgm:pt modelId="{5736A7E9-4B3A-4C3C-8C12-E63AFA411F87}">
      <dgm:prSet/>
      <dgm:spPr/>
      <dgm:t>
        <a:bodyPr/>
        <a:lstStyle/>
        <a:p>
          <a:pPr>
            <a:defRPr cap="all"/>
          </a:pPr>
          <a:r>
            <a:rPr lang="it-IT" dirty="0" err="1"/>
            <a:t>Fourth</a:t>
          </a:r>
          <a:r>
            <a:rPr lang="it-IT" dirty="0"/>
            <a:t> </a:t>
          </a:r>
          <a:r>
            <a:rPr lang="it-IT" dirty="0" err="1"/>
            <a:t>order</a:t>
          </a:r>
          <a:r>
            <a:rPr lang="it-IT" dirty="0"/>
            <a:t> </a:t>
          </a:r>
          <a:r>
            <a:rPr lang="it-IT" dirty="0" err="1"/>
            <a:t>symplectic</a:t>
          </a:r>
          <a:r>
            <a:rPr lang="it-IT" dirty="0"/>
            <a:t> </a:t>
          </a:r>
          <a:r>
            <a:rPr lang="it-IT" dirty="0" err="1"/>
            <a:t>algorithm</a:t>
          </a:r>
          <a:endParaRPr lang="en-US" dirty="0"/>
        </a:p>
      </dgm:t>
    </dgm:pt>
    <dgm:pt modelId="{B69E7053-D55B-407B-A594-02DDBF4E6500}" type="parTrans" cxnId="{F7A121B0-D296-4C49-B428-0BDB680E9BAB}">
      <dgm:prSet/>
      <dgm:spPr/>
      <dgm:t>
        <a:bodyPr/>
        <a:lstStyle/>
        <a:p>
          <a:endParaRPr lang="en-US"/>
        </a:p>
      </dgm:t>
    </dgm:pt>
    <dgm:pt modelId="{7B30E0B9-B615-4091-A702-B4E972838B70}" type="sibTrans" cxnId="{F7A121B0-D296-4C49-B428-0BDB680E9BAB}">
      <dgm:prSet/>
      <dgm:spPr/>
      <dgm:t>
        <a:bodyPr/>
        <a:lstStyle/>
        <a:p>
          <a:endParaRPr lang="en-US"/>
        </a:p>
      </dgm:t>
    </dgm:pt>
    <dgm:pt modelId="{DC414B9D-DE2C-4E31-8DB7-78412BD637FD}">
      <dgm:prSet/>
      <dgm:spPr/>
      <dgm:t>
        <a:bodyPr/>
        <a:lstStyle/>
        <a:p>
          <a:pPr>
            <a:defRPr cap="all"/>
          </a:pPr>
          <a:r>
            <a:rPr lang="it-IT" dirty="0" err="1"/>
            <a:t>final</a:t>
          </a:r>
          <a:r>
            <a:rPr lang="it-IT" dirty="0"/>
            <a:t> </a:t>
          </a:r>
          <a:r>
            <a:rPr lang="it-IT" dirty="0" err="1"/>
            <a:t>result</a:t>
          </a:r>
          <a:endParaRPr lang="en-US" dirty="0"/>
        </a:p>
      </dgm:t>
    </dgm:pt>
    <dgm:pt modelId="{24E4D4A2-702F-4D5A-9A20-9E4FA03F568C}" type="parTrans" cxnId="{0C59D493-EBDC-4D91-B183-95B8ED12206B}">
      <dgm:prSet/>
      <dgm:spPr/>
      <dgm:t>
        <a:bodyPr/>
        <a:lstStyle/>
        <a:p>
          <a:endParaRPr lang="en-US"/>
        </a:p>
      </dgm:t>
    </dgm:pt>
    <dgm:pt modelId="{7D6C1328-7C8B-45D4-8C8B-74BD8F6A2B3D}" type="sibTrans" cxnId="{0C59D493-EBDC-4D91-B183-95B8ED12206B}">
      <dgm:prSet/>
      <dgm:spPr/>
      <dgm:t>
        <a:bodyPr/>
        <a:lstStyle/>
        <a:p>
          <a:endParaRPr lang="en-US"/>
        </a:p>
      </dgm:t>
    </dgm:pt>
    <dgm:pt modelId="{6E624151-1A11-45E2-A702-46BF9B85194B}" type="pres">
      <dgm:prSet presAssocID="{93B076B5-F71D-45FD-95F4-8AC3B60EA09B}" presName="root" presStyleCnt="0">
        <dgm:presLayoutVars>
          <dgm:dir/>
          <dgm:resizeHandles val="exact"/>
        </dgm:presLayoutVars>
      </dgm:prSet>
      <dgm:spPr/>
    </dgm:pt>
    <dgm:pt modelId="{884284C7-8A0A-4527-9AF8-E7BF6950EDD8}" type="pres">
      <dgm:prSet presAssocID="{87631F86-CD79-47B4-8B00-EBEE52316FF5}" presName="compNode" presStyleCnt="0"/>
      <dgm:spPr/>
    </dgm:pt>
    <dgm:pt modelId="{DAA6D1CA-4170-47FC-857E-30B08CE70EA3}" type="pres">
      <dgm:prSet presAssocID="{87631F86-CD79-47B4-8B00-EBEE52316FF5}" presName="iconBgRect" presStyleLbl="bgShp" presStyleIdx="0" presStyleCnt="5"/>
      <dgm:spPr/>
    </dgm:pt>
    <dgm:pt modelId="{EB25CD74-0CE6-48A2-BA5D-4008117BB131}" type="pres">
      <dgm:prSet presAssocID="{87631F86-CD79-47B4-8B00-EBEE52316FF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ci"/>
        </a:ext>
      </dgm:extLst>
    </dgm:pt>
    <dgm:pt modelId="{191C4E63-771E-47DC-B24C-7C7D563A96CD}" type="pres">
      <dgm:prSet presAssocID="{87631F86-CD79-47B4-8B00-EBEE52316FF5}" presName="spaceRect" presStyleCnt="0"/>
      <dgm:spPr/>
    </dgm:pt>
    <dgm:pt modelId="{0CA312E9-2628-43EB-849D-F4BA46E70CF9}" type="pres">
      <dgm:prSet presAssocID="{87631F86-CD79-47B4-8B00-EBEE52316FF5}" presName="textRect" presStyleLbl="revTx" presStyleIdx="0" presStyleCnt="5">
        <dgm:presLayoutVars>
          <dgm:chMax val="1"/>
          <dgm:chPref val="1"/>
        </dgm:presLayoutVars>
      </dgm:prSet>
      <dgm:spPr/>
    </dgm:pt>
    <dgm:pt modelId="{C2F5CF22-D5D1-451A-80A5-C67E9953F81A}" type="pres">
      <dgm:prSet presAssocID="{EA485C12-3392-490A-AAA2-083496AB0CF7}" presName="sibTrans" presStyleCnt="0"/>
      <dgm:spPr/>
    </dgm:pt>
    <dgm:pt modelId="{1DCD1427-162F-4214-9F3B-DBF6F943C9AE}" type="pres">
      <dgm:prSet presAssocID="{2E80F866-8CF3-4D94-B805-EAAA17ED608C}" presName="compNode" presStyleCnt="0"/>
      <dgm:spPr/>
    </dgm:pt>
    <dgm:pt modelId="{4772C08F-69C7-4962-B130-D46723403DC5}" type="pres">
      <dgm:prSet presAssocID="{2E80F866-8CF3-4D94-B805-EAAA17ED608C}" presName="iconBgRect" presStyleLbl="bgShp" presStyleIdx="1" presStyleCnt="5"/>
      <dgm:spPr/>
    </dgm:pt>
    <dgm:pt modelId="{910E58BF-EB49-4DC4-9C01-9BFEE3EF7CE5}" type="pres">
      <dgm:prSet presAssocID="{2E80F866-8CF3-4D94-B805-EAAA17ED608C}"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ete con riempimento a tinta unita"/>
        </a:ext>
      </dgm:extLst>
    </dgm:pt>
    <dgm:pt modelId="{CD18CC7A-D124-41D3-9535-86FA40EB880D}" type="pres">
      <dgm:prSet presAssocID="{2E80F866-8CF3-4D94-B805-EAAA17ED608C}" presName="spaceRect" presStyleCnt="0"/>
      <dgm:spPr/>
    </dgm:pt>
    <dgm:pt modelId="{D4CBA64F-5307-4B43-A68F-BB9A23F43A12}" type="pres">
      <dgm:prSet presAssocID="{2E80F866-8CF3-4D94-B805-EAAA17ED608C}" presName="textRect" presStyleLbl="revTx" presStyleIdx="1" presStyleCnt="5">
        <dgm:presLayoutVars>
          <dgm:chMax val="1"/>
          <dgm:chPref val="1"/>
        </dgm:presLayoutVars>
      </dgm:prSet>
      <dgm:spPr/>
    </dgm:pt>
    <dgm:pt modelId="{21D3DC50-71F6-45A6-A7E9-BACE077F2318}" type="pres">
      <dgm:prSet presAssocID="{CA108906-7140-411B-A2C9-18ED068B9900}" presName="sibTrans" presStyleCnt="0"/>
      <dgm:spPr/>
    </dgm:pt>
    <dgm:pt modelId="{2AFC4E68-0730-4B15-9425-0C7E7C5B1F71}" type="pres">
      <dgm:prSet presAssocID="{905504E6-8A10-4536-A240-3095AD6D9424}" presName="compNode" presStyleCnt="0"/>
      <dgm:spPr/>
    </dgm:pt>
    <dgm:pt modelId="{60EEF81E-9954-44EE-9ABE-93DEDDE760C5}" type="pres">
      <dgm:prSet presAssocID="{905504E6-8A10-4536-A240-3095AD6D9424}" presName="iconBgRect" presStyleLbl="bgShp" presStyleIdx="2" presStyleCnt="5"/>
      <dgm:spPr/>
    </dgm:pt>
    <dgm:pt modelId="{415BA8CA-2C11-440E-B3EA-DE33FE69C0C2}" type="pres">
      <dgm:prSet presAssocID="{905504E6-8A10-4536-A240-3095AD6D9424}"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finito con riempimento a tinta unita"/>
        </a:ext>
      </dgm:extLst>
    </dgm:pt>
    <dgm:pt modelId="{F12DD773-5768-4F5C-A4DE-32751353C221}" type="pres">
      <dgm:prSet presAssocID="{905504E6-8A10-4536-A240-3095AD6D9424}" presName="spaceRect" presStyleCnt="0"/>
      <dgm:spPr/>
    </dgm:pt>
    <dgm:pt modelId="{F2552101-B0B0-41A3-911C-4CE322DE8838}" type="pres">
      <dgm:prSet presAssocID="{905504E6-8A10-4536-A240-3095AD6D9424}" presName="textRect" presStyleLbl="revTx" presStyleIdx="2" presStyleCnt="5">
        <dgm:presLayoutVars>
          <dgm:chMax val="1"/>
          <dgm:chPref val="1"/>
        </dgm:presLayoutVars>
      </dgm:prSet>
      <dgm:spPr/>
    </dgm:pt>
    <dgm:pt modelId="{4C35A356-0323-4AF8-9B83-D476C858E8E3}" type="pres">
      <dgm:prSet presAssocID="{10688CEB-F205-4FE0-AAE7-C9C0CACFC322}" presName="sibTrans" presStyleCnt="0"/>
      <dgm:spPr/>
    </dgm:pt>
    <dgm:pt modelId="{936D5FD3-8A06-4219-9384-78C5506050ED}" type="pres">
      <dgm:prSet presAssocID="{5736A7E9-4B3A-4C3C-8C12-E63AFA411F87}" presName="compNode" presStyleCnt="0"/>
      <dgm:spPr/>
    </dgm:pt>
    <dgm:pt modelId="{530A98D2-5088-46CC-809F-E50E11F0F6CC}" type="pres">
      <dgm:prSet presAssocID="{5736A7E9-4B3A-4C3C-8C12-E63AFA411F87}" presName="iconBgRect" presStyleLbl="bgShp" presStyleIdx="3" presStyleCnt="5"/>
      <dgm:spPr/>
    </dgm:pt>
    <dgm:pt modelId="{AE3F62FD-EFAB-4F34-805C-B194345E43A4}" type="pres">
      <dgm:prSet presAssocID="{5736A7E9-4B3A-4C3C-8C12-E63AFA411F8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dge 4 con riempimento a tinta unita"/>
        </a:ext>
      </dgm:extLst>
    </dgm:pt>
    <dgm:pt modelId="{5FAF82DA-2F6E-4BF6-8AF0-7DF30048733C}" type="pres">
      <dgm:prSet presAssocID="{5736A7E9-4B3A-4C3C-8C12-E63AFA411F87}" presName="spaceRect" presStyleCnt="0"/>
      <dgm:spPr/>
    </dgm:pt>
    <dgm:pt modelId="{3DD8DD0C-19B5-489A-8600-154CD555142F}" type="pres">
      <dgm:prSet presAssocID="{5736A7E9-4B3A-4C3C-8C12-E63AFA411F87}" presName="textRect" presStyleLbl="revTx" presStyleIdx="3" presStyleCnt="5">
        <dgm:presLayoutVars>
          <dgm:chMax val="1"/>
          <dgm:chPref val="1"/>
        </dgm:presLayoutVars>
      </dgm:prSet>
      <dgm:spPr/>
    </dgm:pt>
    <dgm:pt modelId="{4F5073BD-7F49-4C26-8FB9-AE69F93DBE5F}" type="pres">
      <dgm:prSet presAssocID="{7B30E0B9-B615-4091-A702-B4E972838B70}" presName="sibTrans" presStyleCnt="0"/>
      <dgm:spPr/>
    </dgm:pt>
    <dgm:pt modelId="{C379EE02-98E9-42CA-91A0-02584759AC50}" type="pres">
      <dgm:prSet presAssocID="{DC414B9D-DE2C-4E31-8DB7-78412BD637FD}" presName="compNode" presStyleCnt="0"/>
      <dgm:spPr/>
    </dgm:pt>
    <dgm:pt modelId="{602F9A28-FA60-4149-933E-FF7054C6D85D}" type="pres">
      <dgm:prSet presAssocID="{DC414B9D-DE2C-4E31-8DB7-78412BD637FD}" presName="iconBgRect" presStyleLbl="bgShp" presStyleIdx="4" presStyleCnt="5"/>
      <dgm:spPr/>
    </dgm:pt>
    <dgm:pt modelId="{540F2276-03E8-44C7-BD4E-88A8920482EC}" type="pres">
      <dgm:prSet presAssocID="{DC414B9D-DE2C-4E31-8DB7-78412BD637F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AC0B159D-CE53-4397-80D5-812C2B13B5CB}" type="pres">
      <dgm:prSet presAssocID="{DC414B9D-DE2C-4E31-8DB7-78412BD637FD}" presName="spaceRect" presStyleCnt="0"/>
      <dgm:spPr/>
    </dgm:pt>
    <dgm:pt modelId="{1872BE9E-0AA5-48AD-A34B-C9411903AECE}" type="pres">
      <dgm:prSet presAssocID="{DC414B9D-DE2C-4E31-8DB7-78412BD637FD}" presName="textRect" presStyleLbl="revTx" presStyleIdx="4" presStyleCnt="5">
        <dgm:presLayoutVars>
          <dgm:chMax val="1"/>
          <dgm:chPref val="1"/>
        </dgm:presLayoutVars>
      </dgm:prSet>
      <dgm:spPr/>
    </dgm:pt>
  </dgm:ptLst>
  <dgm:cxnLst>
    <dgm:cxn modelId="{028E6E0E-7DDD-4AA9-AE73-CD157D94A062}" type="presOf" srcId="{905504E6-8A10-4536-A240-3095AD6D9424}" destId="{F2552101-B0B0-41A3-911C-4CE322DE8838}" srcOrd="0" destOrd="0" presId="urn:microsoft.com/office/officeart/2018/5/layout/IconCircleLabelList"/>
    <dgm:cxn modelId="{2BD60F3C-4BB9-47F1-921B-4CCD5B915435}" type="presOf" srcId="{DC414B9D-DE2C-4E31-8DB7-78412BD637FD}" destId="{1872BE9E-0AA5-48AD-A34B-C9411903AECE}" srcOrd="0" destOrd="0" presId="urn:microsoft.com/office/officeart/2018/5/layout/IconCircleLabelList"/>
    <dgm:cxn modelId="{F97C6E79-65BF-46B3-9B75-2A4B199FC27C}" type="presOf" srcId="{2E80F866-8CF3-4D94-B805-EAAA17ED608C}" destId="{D4CBA64F-5307-4B43-A68F-BB9A23F43A12}" srcOrd="0" destOrd="0" presId="urn:microsoft.com/office/officeart/2018/5/layout/IconCircleLabelList"/>
    <dgm:cxn modelId="{A491B37A-6B90-4E1D-A7C7-810F89492001}" srcId="{93B076B5-F71D-45FD-95F4-8AC3B60EA09B}" destId="{905504E6-8A10-4536-A240-3095AD6D9424}" srcOrd="2" destOrd="0" parTransId="{971A5010-A185-4668-944E-4EBC6FC20AFF}" sibTransId="{10688CEB-F205-4FE0-AAE7-C9C0CACFC322}"/>
    <dgm:cxn modelId="{0C59D493-EBDC-4D91-B183-95B8ED12206B}" srcId="{93B076B5-F71D-45FD-95F4-8AC3B60EA09B}" destId="{DC414B9D-DE2C-4E31-8DB7-78412BD637FD}" srcOrd="4" destOrd="0" parTransId="{24E4D4A2-702F-4D5A-9A20-9E4FA03F568C}" sibTransId="{7D6C1328-7C8B-45D4-8C8B-74BD8F6A2B3D}"/>
    <dgm:cxn modelId="{F7A121B0-D296-4C49-B428-0BDB680E9BAB}" srcId="{93B076B5-F71D-45FD-95F4-8AC3B60EA09B}" destId="{5736A7E9-4B3A-4C3C-8C12-E63AFA411F87}" srcOrd="3" destOrd="0" parTransId="{B69E7053-D55B-407B-A594-02DDBF4E6500}" sibTransId="{7B30E0B9-B615-4091-A702-B4E972838B70}"/>
    <dgm:cxn modelId="{F0332FB2-2E52-454C-9D7C-BF2751A1B510}" srcId="{93B076B5-F71D-45FD-95F4-8AC3B60EA09B}" destId="{2E80F866-8CF3-4D94-B805-EAAA17ED608C}" srcOrd="1" destOrd="0" parTransId="{32CB0DB6-A483-4D3E-8C4A-80CFFD37BFC7}" sibTransId="{CA108906-7140-411B-A2C9-18ED068B9900}"/>
    <dgm:cxn modelId="{28B8BCC2-543B-407E-8F2F-3D69630E6803}" type="presOf" srcId="{5736A7E9-4B3A-4C3C-8C12-E63AFA411F87}" destId="{3DD8DD0C-19B5-489A-8600-154CD555142F}" srcOrd="0" destOrd="0" presId="urn:microsoft.com/office/officeart/2018/5/layout/IconCircleLabelList"/>
    <dgm:cxn modelId="{EC46D8E1-427B-408D-90BD-43C071AFD11E}" srcId="{93B076B5-F71D-45FD-95F4-8AC3B60EA09B}" destId="{87631F86-CD79-47B4-8B00-EBEE52316FF5}" srcOrd="0" destOrd="0" parTransId="{B632F52E-2BDF-4293-B750-FBC996535C5E}" sibTransId="{EA485C12-3392-490A-AAA2-083496AB0CF7}"/>
    <dgm:cxn modelId="{15DC21F0-530E-4F85-93E5-F6C7F98C1178}" type="presOf" srcId="{93B076B5-F71D-45FD-95F4-8AC3B60EA09B}" destId="{6E624151-1A11-45E2-A702-46BF9B85194B}" srcOrd="0" destOrd="0" presId="urn:microsoft.com/office/officeart/2018/5/layout/IconCircleLabelList"/>
    <dgm:cxn modelId="{B73652F7-13A7-4A3C-905C-9A824443D0AE}" type="presOf" srcId="{87631F86-CD79-47B4-8B00-EBEE52316FF5}" destId="{0CA312E9-2628-43EB-849D-F4BA46E70CF9}" srcOrd="0" destOrd="0" presId="urn:microsoft.com/office/officeart/2018/5/layout/IconCircleLabelList"/>
    <dgm:cxn modelId="{59C5978F-C866-4918-AC33-F2BD9A299156}" type="presParOf" srcId="{6E624151-1A11-45E2-A702-46BF9B85194B}" destId="{884284C7-8A0A-4527-9AF8-E7BF6950EDD8}" srcOrd="0" destOrd="0" presId="urn:microsoft.com/office/officeart/2018/5/layout/IconCircleLabelList"/>
    <dgm:cxn modelId="{4E5AF374-D4D8-4A02-8A2E-AF8D64C2FAFA}" type="presParOf" srcId="{884284C7-8A0A-4527-9AF8-E7BF6950EDD8}" destId="{DAA6D1CA-4170-47FC-857E-30B08CE70EA3}" srcOrd="0" destOrd="0" presId="urn:microsoft.com/office/officeart/2018/5/layout/IconCircleLabelList"/>
    <dgm:cxn modelId="{8D31726F-62D2-486D-BA6C-9E5735314FFA}" type="presParOf" srcId="{884284C7-8A0A-4527-9AF8-E7BF6950EDD8}" destId="{EB25CD74-0CE6-48A2-BA5D-4008117BB131}" srcOrd="1" destOrd="0" presId="urn:microsoft.com/office/officeart/2018/5/layout/IconCircleLabelList"/>
    <dgm:cxn modelId="{B2D87F11-BB98-4F09-8EDF-7AC53C998B94}" type="presParOf" srcId="{884284C7-8A0A-4527-9AF8-E7BF6950EDD8}" destId="{191C4E63-771E-47DC-B24C-7C7D563A96CD}" srcOrd="2" destOrd="0" presId="urn:microsoft.com/office/officeart/2018/5/layout/IconCircleLabelList"/>
    <dgm:cxn modelId="{644F1E1F-AFC0-4DC7-A119-22C7BD551E6A}" type="presParOf" srcId="{884284C7-8A0A-4527-9AF8-E7BF6950EDD8}" destId="{0CA312E9-2628-43EB-849D-F4BA46E70CF9}" srcOrd="3" destOrd="0" presId="urn:microsoft.com/office/officeart/2018/5/layout/IconCircleLabelList"/>
    <dgm:cxn modelId="{374E42A7-05CE-4586-8C2E-2FB404912B65}" type="presParOf" srcId="{6E624151-1A11-45E2-A702-46BF9B85194B}" destId="{C2F5CF22-D5D1-451A-80A5-C67E9953F81A}" srcOrd="1" destOrd="0" presId="urn:microsoft.com/office/officeart/2018/5/layout/IconCircleLabelList"/>
    <dgm:cxn modelId="{A2A8C09A-52A5-45CD-9301-4C0274422586}" type="presParOf" srcId="{6E624151-1A11-45E2-A702-46BF9B85194B}" destId="{1DCD1427-162F-4214-9F3B-DBF6F943C9AE}" srcOrd="2" destOrd="0" presId="urn:microsoft.com/office/officeart/2018/5/layout/IconCircleLabelList"/>
    <dgm:cxn modelId="{16314C54-9061-4FD9-80F7-EBD2E97F21EA}" type="presParOf" srcId="{1DCD1427-162F-4214-9F3B-DBF6F943C9AE}" destId="{4772C08F-69C7-4962-B130-D46723403DC5}" srcOrd="0" destOrd="0" presId="urn:microsoft.com/office/officeart/2018/5/layout/IconCircleLabelList"/>
    <dgm:cxn modelId="{4207E319-4D44-48B9-A9A3-306607E11B52}" type="presParOf" srcId="{1DCD1427-162F-4214-9F3B-DBF6F943C9AE}" destId="{910E58BF-EB49-4DC4-9C01-9BFEE3EF7CE5}" srcOrd="1" destOrd="0" presId="urn:microsoft.com/office/officeart/2018/5/layout/IconCircleLabelList"/>
    <dgm:cxn modelId="{CCE38E44-D4E7-4E9C-B2F4-5590FEDD1ED6}" type="presParOf" srcId="{1DCD1427-162F-4214-9F3B-DBF6F943C9AE}" destId="{CD18CC7A-D124-41D3-9535-86FA40EB880D}" srcOrd="2" destOrd="0" presId="urn:microsoft.com/office/officeart/2018/5/layout/IconCircleLabelList"/>
    <dgm:cxn modelId="{C27321F6-61CD-4D80-AA94-0FB09A45A4F6}" type="presParOf" srcId="{1DCD1427-162F-4214-9F3B-DBF6F943C9AE}" destId="{D4CBA64F-5307-4B43-A68F-BB9A23F43A12}" srcOrd="3" destOrd="0" presId="urn:microsoft.com/office/officeart/2018/5/layout/IconCircleLabelList"/>
    <dgm:cxn modelId="{0F797998-7063-47C1-B98C-5FB0C90A7AC4}" type="presParOf" srcId="{6E624151-1A11-45E2-A702-46BF9B85194B}" destId="{21D3DC50-71F6-45A6-A7E9-BACE077F2318}" srcOrd="3" destOrd="0" presId="urn:microsoft.com/office/officeart/2018/5/layout/IconCircleLabelList"/>
    <dgm:cxn modelId="{0D468B37-DEFA-44DD-B30E-9F131BB07BA3}" type="presParOf" srcId="{6E624151-1A11-45E2-A702-46BF9B85194B}" destId="{2AFC4E68-0730-4B15-9425-0C7E7C5B1F71}" srcOrd="4" destOrd="0" presId="urn:microsoft.com/office/officeart/2018/5/layout/IconCircleLabelList"/>
    <dgm:cxn modelId="{C7C61646-38EF-4E83-902B-1007315BE8FA}" type="presParOf" srcId="{2AFC4E68-0730-4B15-9425-0C7E7C5B1F71}" destId="{60EEF81E-9954-44EE-9ABE-93DEDDE760C5}" srcOrd="0" destOrd="0" presId="urn:microsoft.com/office/officeart/2018/5/layout/IconCircleLabelList"/>
    <dgm:cxn modelId="{2FD10D12-85A2-44FE-BEE4-F1A36E674EA8}" type="presParOf" srcId="{2AFC4E68-0730-4B15-9425-0C7E7C5B1F71}" destId="{415BA8CA-2C11-440E-B3EA-DE33FE69C0C2}" srcOrd="1" destOrd="0" presId="urn:microsoft.com/office/officeart/2018/5/layout/IconCircleLabelList"/>
    <dgm:cxn modelId="{9D86F5BA-F90B-4EC9-9831-68814A33850F}" type="presParOf" srcId="{2AFC4E68-0730-4B15-9425-0C7E7C5B1F71}" destId="{F12DD773-5768-4F5C-A4DE-32751353C221}" srcOrd="2" destOrd="0" presId="urn:microsoft.com/office/officeart/2018/5/layout/IconCircleLabelList"/>
    <dgm:cxn modelId="{E441EAD6-4794-4909-AF90-C417508DCC46}" type="presParOf" srcId="{2AFC4E68-0730-4B15-9425-0C7E7C5B1F71}" destId="{F2552101-B0B0-41A3-911C-4CE322DE8838}" srcOrd="3" destOrd="0" presId="urn:microsoft.com/office/officeart/2018/5/layout/IconCircleLabelList"/>
    <dgm:cxn modelId="{B789C554-D890-44C6-B83D-EAEADC44ACE2}" type="presParOf" srcId="{6E624151-1A11-45E2-A702-46BF9B85194B}" destId="{4C35A356-0323-4AF8-9B83-D476C858E8E3}" srcOrd="5" destOrd="0" presId="urn:microsoft.com/office/officeart/2018/5/layout/IconCircleLabelList"/>
    <dgm:cxn modelId="{B6130640-6EA9-4657-A984-7E39C06A716B}" type="presParOf" srcId="{6E624151-1A11-45E2-A702-46BF9B85194B}" destId="{936D5FD3-8A06-4219-9384-78C5506050ED}" srcOrd="6" destOrd="0" presId="urn:microsoft.com/office/officeart/2018/5/layout/IconCircleLabelList"/>
    <dgm:cxn modelId="{37F6B473-E965-4505-A54E-1129A1D5AA2E}" type="presParOf" srcId="{936D5FD3-8A06-4219-9384-78C5506050ED}" destId="{530A98D2-5088-46CC-809F-E50E11F0F6CC}" srcOrd="0" destOrd="0" presId="urn:microsoft.com/office/officeart/2018/5/layout/IconCircleLabelList"/>
    <dgm:cxn modelId="{657AF0E1-DF27-4D17-BB0C-A6A87F3C2654}" type="presParOf" srcId="{936D5FD3-8A06-4219-9384-78C5506050ED}" destId="{AE3F62FD-EFAB-4F34-805C-B194345E43A4}" srcOrd="1" destOrd="0" presId="urn:microsoft.com/office/officeart/2018/5/layout/IconCircleLabelList"/>
    <dgm:cxn modelId="{A7D86D2D-6B7A-4E39-BDD7-C81C5598D0A0}" type="presParOf" srcId="{936D5FD3-8A06-4219-9384-78C5506050ED}" destId="{5FAF82DA-2F6E-4BF6-8AF0-7DF30048733C}" srcOrd="2" destOrd="0" presId="urn:microsoft.com/office/officeart/2018/5/layout/IconCircleLabelList"/>
    <dgm:cxn modelId="{5058ADD5-02EA-4163-9905-0919B4F3505E}" type="presParOf" srcId="{936D5FD3-8A06-4219-9384-78C5506050ED}" destId="{3DD8DD0C-19B5-489A-8600-154CD555142F}" srcOrd="3" destOrd="0" presId="urn:microsoft.com/office/officeart/2018/5/layout/IconCircleLabelList"/>
    <dgm:cxn modelId="{937E4015-6F8C-4417-8AC6-20D9BF47D110}" type="presParOf" srcId="{6E624151-1A11-45E2-A702-46BF9B85194B}" destId="{4F5073BD-7F49-4C26-8FB9-AE69F93DBE5F}" srcOrd="7" destOrd="0" presId="urn:microsoft.com/office/officeart/2018/5/layout/IconCircleLabelList"/>
    <dgm:cxn modelId="{16599BA0-404A-4CCB-B6FE-042EBFD8DD55}" type="presParOf" srcId="{6E624151-1A11-45E2-A702-46BF9B85194B}" destId="{C379EE02-98E9-42CA-91A0-02584759AC50}" srcOrd="8" destOrd="0" presId="urn:microsoft.com/office/officeart/2018/5/layout/IconCircleLabelList"/>
    <dgm:cxn modelId="{578C5006-F244-4F0E-809E-089B10A96947}" type="presParOf" srcId="{C379EE02-98E9-42CA-91A0-02584759AC50}" destId="{602F9A28-FA60-4149-933E-FF7054C6D85D}" srcOrd="0" destOrd="0" presId="urn:microsoft.com/office/officeart/2018/5/layout/IconCircleLabelList"/>
    <dgm:cxn modelId="{C85BA833-B731-493F-8662-659B6987217E}" type="presParOf" srcId="{C379EE02-98E9-42CA-91A0-02584759AC50}" destId="{540F2276-03E8-44C7-BD4E-88A8920482EC}" srcOrd="1" destOrd="0" presId="urn:microsoft.com/office/officeart/2018/5/layout/IconCircleLabelList"/>
    <dgm:cxn modelId="{EFB0E162-8C06-4DF1-8941-9C88189B3D7B}" type="presParOf" srcId="{C379EE02-98E9-42CA-91A0-02584759AC50}" destId="{AC0B159D-CE53-4397-80D5-812C2B13B5CB}" srcOrd="2" destOrd="0" presId="urn:microsoft.com/office/officeart/2018/5/layout/IconCircleLabelList"/>
    <dgm:cxn modelId="{6CE2BAFA-27EE-4C99-A037-4B27EB7380A2}" type="presParOf" srcId="{C379EE02-98E9-42CA-91A0-02584759AC50}" destId="{1872BE9E-0AA5-48AD-A34B-C9411903AEC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6D1CA-4170-47FC-857E-30B08CE70EA3}">
      <dsp:nvSpPr>
        <dsp:cNvPr id="0" name=""/>
        <dsp:cNvSpPr/>
      </dsp:nvSpPr>
      <dsp:spPr>
        <a:xfrm>
          <a:off x="555002" y="189241"/>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5CD74-0CE6-48A2-BA5D-4008117BB131}">
      <dsp:nvSpPr>
        <dsp:cNvPr id="0" name=""/>
        <dsp:cNvSpPr/>
      </dsp:nvSpPr>
      <dsp:spPr>
        <a:xfrm>
          <a:off x="789002" y="42324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312E9-2628-43EB-849D-F4BA46E70CF9}">
      <dsp:nvSpPr>
        <dsp:cNvPr id="0" name=""/>
        <dsp:cNvSpPr/>
      </dsp:nvSpPr>
      <dsp:spPr>
        <a:xfrm>
          <a:off x="204002" y="162924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dirty="0" err="1"/>
            <a:t>Cut</a:t>
          </a:r>
          <a:r>
            <a:rPr lang="it-IT" sz="1700" kern="1200" dirty="0"/>
            <a:t> off Method</a:t>
          </a:r>
          <a:endParaRPr lang="en-US" sz="1700" kern="1200" dirty="0"/>
        </a:p>
      </dsp:txBody>
      <dsp:txXfrm>
        <a:off x="204002" y="1629241"/>
        <a:ext cx="1800000" cy="720000"/>
      </dsp:txXfrm>
    </dsp:sp>
    <dsp:sp modelId="{4772C08F-69C7-4962-B130-D46723403DC5}">
      <dsp:nvSpPr>
        <dsp:cNvPr id="0" name=""/>
        <dsp:cNvSpPr/>
      </dsp:nvSpPr>
      <dsp:spPr>
        <a:xfrm>
          <a:off x="2670002" y="189241"/>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E58BF-EB49-4DC4-9C01-9BFEE3EF7CE5}">
      <dsp:nvSpPr>
        <dsp:cNvPr id="0" name=""/>
        <dsp:cNvSpPr/>
      </dsp:nvSpPr>
      <dsp:spPr>
        <a:xfrm>
          <a:off x="2904002" y="423241"/>
          <a:ext cx="630000" cy="63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CBA64F-5307-4B43-A68F-BB9A23F43A12}">
      <dsp:nvSpPr>
        <dsp:cNvPr id="0" name=""/>
        <dsp:cNvSpPr/>
      </dsp:nvSpPr>
      <dsp:spPr>
        <a:xfrm>
          <a:off x="2319002" y="162924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a:t>Linked Cell Method</a:t>
          </a:r>
          <a:endParaRPr lang="en-US" sz="1700" kern="1200"/>
        </a:p>
      </dsp:txBody>
      <dsp:txXfrm>
        <a:off x="2319002" y="1629241"/>
        <a:ext cx="1800000" cy="720000"/>
      </dsp:txXfrm>
    </dsp:sp>
    <dsp:sp modelId="{60EEF81E-9954-44EE-9ABE-93DEDDE760C5}">
      <dsp:nvSpPr>
        <dsp:cNvPr id="0" name=""/>
        <dsp:cNvSpPr/>
      </dsp:nvSpPr>
      <dsp:spPr>
        <a:xfrm>
          <a:off x="4785002" y="189241"/>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BA8CA-2C11-440E-B3EA-DE33FE69C0C2}">
      <dsp:nvSpPr>
        <dsp:cNvPr id="0" name=""/>
        <dsp:cNvSpPr/>
      </dsp:nvSpPr>
      <dsp:spPr>
        <a:xfrm>
          <a:off x="5019002" y="423241"/>
          <a:ext cx="630000" cy="63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552101-B0B0-41A3-911C-4CE322DE8838}">
      <dsp:nvSpPr>
        <dsp:cNvPr id="0" name=""/>
        <dsp:cNvSpPr/>
      </dsp:nvSpPr>
      <dsp:spPr>
        <a:xfrm>
          <a:off x="4434002" y="162924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a:t>Periodic Boundary Conditions</a:t>
          </a:r>
          <a:endParaRPr lang="en-US" sz="1700" kern="1200"/>
        </a:p>
      </dsp:txBody>
      <dsp:txXfrm>
        <a:off x="4434002" y="1629241"/>
        <a:ext cx="1800000" cy="720000"/>
      </dsp:txXfrm>
    </dsp:sp>
    <dsp:sp modelId="{530A98D2-5088-46CC-809F-E50E11F0F6CC}">
      <dsp:nvSpPr>
        <dsp:cNvPr id="0" name=""/>
        <dsp:cNvSpPr/>
      </dsp:nvSpPr>
      <dsp:spPr>
        <a:xfrm>
          <a:off x="6900002" y="189241"/>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F62FD-EFAB-4F34-805C-B194345E43A4}">
      <dsp:nvSpPr>
        <dsp:cNvPr id="0" name=""/>
        <dsp:cNvSpPr/>
      </dsp:nvSpPr>
      <dsp:spPr>
        <a:xfrm>
          <a:off x="7134002" y="423241"/>
          <a:ext cx="630000" cy="63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D8DD0C-19B5-489A-8600-154CD555142F}">
      <dsp:nvSpPr>
        <dsp:cNvPr id="0" name=""/>
        <dsp:cNvSpPr/>
      </dsp:nvSpPr>
      <dsp:spPr>
        <a:xfrm>
          <a:off x="6549002" y="162924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dirty="0" err="1"/>
            <a:t>Fourth</a:t>
          </a:r>
          <a:r>
            <a:rPr lang="it-IT" sz="1700" kern="1200" dirty="0"/>
            <a:t> </a:t>
          </a:r>
          <a:r>
            <a:rPr lang="it-IT" sz="1700" kern="1200" dirty="0" err="1"/>
            <a:t>order</a:t>
          </a:r>
          <a:r>
            <a:rPr lang="it-IT" sz="1700" kern="1200" dirty="0"/>
            <a:t> </a:t>
          </a:r>
          <a:r>
            <a:rPr lang="it-IT" sz="1700" kern="1200" dirty="0" err="1"/>
            <a:t>symplectic</a:t>
          </a:r>
          <a:r>
            <a:rPr lang="it-IT" sz="1700" kern="1200" dirty="0"/>
            <a:t> </a:t>
          </a:r>
          <a:r>
            <a:rPr lang="it-IT" sz="1700" kern="1200" dirty="0" err="1"/>
            <a:t>algorithm</a:t>
          </a:r>
          <a:endParaRPr lang="en-US" sz="1700" kern="1200" dirty="0"/>
        </a:p>
      </dsp:txBody>
      <dsp:txXfrm>
        <a:off x="6549002" y="1629241"/>
        <a:ext cx="1800000" cy="720000"/>
      </dsp:txXfrm>
    </dsp:sp>
    <dsp:sp modelId="{602F9A28-FA60-4149-933E-FF7054C6D85D}">
      <dsp:nvSpPr>
        <dsp:cNvPr id="0" name=""/>
        <dsp:cNvSpPr/>
      </dsp:nvSpPr>
      <dsp:spPr>
        <a:xfrm>
          <a:off x="9015002" y="189241"/>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0F2276-03E8-44C7-BD4E-88A8920482EC}">
      <dsp:nvSpPr>
        <dsp:cNvPr id="0" name=""/>
        <dsp:cNvSpPr/>
      </dsp:nvSpPr>
      <dsp:spPr>
        <a:xfrm>
          <a:off x="9249002" y="423241"/>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72BE9E-0AA5-48AD-A34B-C9411903AECE}">
      <dsp:nvSpPr>
        <dsp:cNvPr id="0" name=""/>
        <dsp:cNvSpPr/>
      </dsp:nvSpPr>
      <dsp:spPr>
        <a:xfrm>
          <a:off x="8664002" y="162924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dirty="0" err="1"/>
            <a:t>final</a:t>
          </a:r>
          <a:r>
            <a:rPr lang="it-IT" sz="1700" kern="1200" dirty="0"/>
            <a:t> </a:t>
          </a:r>
          <a:r>
            <a:rPr lang="it-IT" sz="1700" kern="1200" dirty="0" err="1"/>
            <a:t>result</a:t>
          </a:r>
          <a:endParaRPr lang="en-US" sz="1700" kern="1200" dirty="0"/>
        </a:p>
      </dsp:txBody>
      <dsp:txXfrm>
        <a:off x="8664002" y="1629241"/>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23:28:04.395"/>
    </inkml:context>
    <inkml:brush xml:id="br0">
      <inkml:brushProperty name="width" value="0.15875" units="cm"/>
      <inkml:brushProperty name="height" value="0.15875" units="cm"/>
      <inkml:brushProperty name="color" value="#E71224"/>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01:21:17.493"/>
    </inkml:context>
    <inkml:brush xml:id="br0">
      <inkml:brushProperty name="width" value="0.05" units="cm"/>
      <inkml:brushProperty name="height" value="0.05" units="cm"/>
      <inkml:brushProperty name="color" value="#FFFFFF"/>
    </inkml:brush>
  </inkml:definitions>
  <inkml:trace contextRef="#ctx0" brushRef="#br0">11 27 24575,'2'0'0,"1"0"0,1-2 0,-1-1 0,0-3 0,-3 1 0,-2 0 0,-3 2 0,-2 1 0,0 2 0,2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01:21:17.493"/>
    </inkml:context>
    <inkml:brush xml:id="br0">
      <inkml:brushProperty name="width" value="0.05" units="cm"/>
      <inkml:brushProperty name="height" value="0.05" units="cm"/>
      <inkml:brushProperty name="color" value="#FFFFFF"/>
    </inkml:brush>
  </inkml:definitions>
  <inkml:trace contextRef="#ctx0" brushRef="#br0">11 27 24575,'2'0'0,"1"0"0,1-2 0,-1-1 0,0-3 0,-3 1 0,-2 0 0,-3 2 0,-2 1 0,0 2 0,2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8CE3F-3E6E-411B-8809-D32E6192539C}" type="datetimeFigureOut">
              <a:rPr lang="it-IT" smtClean="0"/>
              <a:t>12/05/2024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3F501-FCAF-4F22-863E-26488182CB52}" type="slidenum">
              <a:rPr lang="it-IT" smtClean="0"/>
              <a:t>‹N›</a:t>
            </a:fld>
            <a:endParaRPr lang="it-IT"/>
          </a:p>
        </p:txBody>
      </p:sp>
    </p:spTree>
    <p:extLst>
      <p:ext uri="{BB962C8B-B14F-4D97-AF65-F5344CB8AC3E}">
        <p14:creationId xmlns:p14="http://schemas.microsoft.com/office/powerpoint/2010/main" val="3463961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5/12/2024</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‹N›</a:t>
            </a:fld>
            <a:endParaRPr lang="en-US" sz="1000" dirty="0"/>
          </a:p>
        </p:txBody>
      </p:sp>
    </p:spTree>
    <p:extLst>
      <p:ext uri="{BB962C8B-B14F-4D97-AF65-F5344CB8AC3E}">
        <p14:creationId xmlns:p14="http://schemas.microsoft.com/office/powerpoint/2010/main" val="2598200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5/12/2024</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‹N›</a:t>
            </a:fld>
            <a:endParaRPr lang="en-US"/>
          </a:p>
        </p:txBody>
      </p:sp>
    </p:spTree>
    <p:extLst>
      <p:ext uri="{BB962C8B-B14F-4D97-AF65-F5344CB8AC3E}">
        <p14:creationId xmlns:p14="http://schemas.microsoft.com/office/powerpoint/2010/main" val="3178423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5/12/2024</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‹N›</a:t>
            </a:fld>
            <a:endParaRPr lang="en-US"/>
          </a:p>
        </p:txBody>
      </p:sp>
    </p:spTree>
    <p:extLst>
      <p:ext uri="{BB962C8B-B14F-4D97-AF65-F5344CB8AC3E}">
        <p14:creationId xmlns:p14="http://schemas.microsoft.com/office/powerpoint/2010/main" val="47117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5/12/2024</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‹N›</a:t>
            </a:fld>
            <a:endParaRPr lang="en-US"/>
          </a:p>
        </p:txBody>
      </p:sp>
    </p:spTree>
    <p:extLst>
      <p:ext uri="{BB962C8B-B14F-4D97-AF65-F5344CB8AC3E}">
        <p14:creationId xmlns:p14="http://schemas.microsoft.com/office/powerpoint/2010/main" val="2949903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5/12/2024</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‹N›</a:t>
            </a:fld>
            <a:endParaRPr lang="en-US"/>
          </a:p>
        </p:txBody>
      </p:sp>
    </p:spTree>
    <p:extLst>
      <p:ext uri="{BB962C8B-B14F-4D97-AF65-F5344CB8AC3E}">
        <p14:creationId xmlns:p14="http://schemas.microsoft.com/office/powerpoint/2010/main" val="649603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5/12/2024</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‹N›</a:t>
            </a:fld>
            <a:endParaRPr lang="en-US" dirty="0"/>
          </a:p>
        </p:txBody>
      </p:sp>
    </p:spTree>
    <p:extLst>
      <p:ext uri="{BB962C8B-B14F-4D97-AF65-F5344CB8AC3E}">
        <p14:creationId xmlns:p14="http://schemas.microsoft.com/office/powerpoint/2010/main" val="2674401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5/12/2024</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‹N›</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0687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5/12/2024</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‹N›</a:t>
            </a:fld>
            <a:endParaRPr lang="en-US"/>
          </a:p>
        </p:txBody>
      </p:sp>
    </p:spTree>
    <p:extLst>
      <p:ext uri="{BB962C8B-B14F-4D97-AF65-F5344CB8AC3E}">
        <p14:creationId xmlns:p14="http://schemas.microsoft.com/office/powerpoint/2010/main" val="73203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5/12/2024</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‹N›</a:t>
            </a:fld>
            <a:endParaRPr lang="en-US"/>
          </a:p>
        </p:txBody>
      </p:sp>
    </p:spTree>
    <p:extLst>
      <p:ext uri="{BB962C8B-B14F-4D97-AF65-F5344CB8AC3E}">
        <p14:creationId xmlns:p14="http://schemas.microsoft.com/office/powerpoint/2010/main" val="4079967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5/12/2024</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‹N›</a:t>
            </a:fld>
            <a:endParaRPr lang="en-US"/>
          </a:p>
        </p:txBody>
      </p:sp>
    </p:spTree>
    <p:extLst>
      <p:ext uri="{BB962C8B-B14F-4D97-AF65-F5344CB8AC3E}">
        <p14:creationId xmlns:p14="http://schemas.microsoft.com/office/powerpoint/2010/main" val="63202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5/12/2024</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‹N›</a:t>
            </a:fld>
            <a:endParaRPr lang="en-US"/>
          </a:p>
        </p:txBody>
      </p:sp>
    </p:spTree>
    <p:extLst>
      <p:ext uri="{BB962C8B-B14F-4D97-AF65-F5344CB8AC3E}">
        <p14:creationId xmlns:p14="http://schemas.microsoft.com/office/powerpoint/2010/main" val="2000668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5/12/2024</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‹N›</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2144735"/>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7.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8.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microsoft.com/office/2007/relationships/media" Target="../media/media6.mp4"/><Relationship Id="rId7" Type="http://schemas.openxmlformats.org/officeDocument/2006/relationships/slideLayout" Target="../slideLayouts/slideLayout2.xml"/><Relationship Id="rId12" Type="http://schemas.openxmlformats.org/officeDocument/2006/relationships/image" Target="../media/image4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420.png"/><Relationship Id="rId5" Type="http://schemas.microsoft.com/office/2007/relationships/media" Target="../media/media7.mp4"/><Relationship Id="rId10" Type="http://schemas.openxmlformats.org/officeDocument/2006/relationships/image" Target="../media/image42.png"/><Relationship Id="rId4" Type="http://schemas.openxmlformats.org/officeDocument/2006/relationships/video" Target="../media/media6.mp4"/><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13" Type="http://schemas.openxmlformats.org/officeDocument/2006/relationships/image" Target="../media/image44.png"/><Relationship Id="rId12" Type="http://schemas.openxmlformats.org/officeDocument/2006/relationships/image" Target="../media/image43.png"/><Relationship Id="rId16" Type="http://schemas.openxmlformats.org/officeDocument/2006/relationships/image" Target="../media/image45.jpg"/><Relationship Id="rId1" Type="http://schemas.openxmlformats.org/officeDocument/2006/relationships/slideLayout" Target="../slideLayouts/slideLayout2.xml"/><Relationship Id="rId11" Type="http://schemas.openxmlformats.org/officeDocument/2006/relationships/image" Target="../media/image420.png"/><Relationship Id="rId15" Type="http://schemas.openxmlformats.org/officeDocument/2006/relationships/image" Target="../media/image44.jpg"/><Relationship Id="rId14"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2">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1056376F-EE3B-840C-2EA7-4E3FB007D2A3}"/>
              </a:ext>
            </a:extLst>
          </p:cNvPr>
          <p:cNvSpPr>
            <a:spLocks noGrp="1"/>
          </p:cNvSpPr>
          <p:nvPr>
            <p:ph type="ctrTitle"/>
          </p:nvPr>
        </p:nvSpPr>
        <p:spPr>
          <a:xfrm>
            <a:off x="6082616" y="1517904"/>
            <a:ext cx="4849240" cy="2796945"/>
          </a:xfrm>
        </p:spPr>
        <p:txBody>
          <a:bodyPr>
            <a:normAutofit/>
          </a:bodyPr>
          <a:lstStyle/>
          <a:p>
            <a:pPr algn="l"/>
            <a:r>
              <a:rPr lang="en-ID" sz="3300" dirty="0"/>
              <a:t>Mathematical modelling and simulation of a collision between two solids</a:t>
            </a:r>
          </a:p>
        </p:txBody>
      </p:sp>
      <p:sp>
        <p:nvSpPr>
          <p:cNvPr id="3" name="Sottotitolo 2">
            <a:extLst>
              <a:ext uri="{FF2B5EF4-FFF2-40B4-BE49-F238E27FC236}">
                <a16:creationId xmlns:a16="http://schemas.microsoft.com/office/drawing/2014/main" id="{57B3A46A-2A0F-8636-6427-AE900A57A4B5}"/>
              </a:ext>
            </a:extLst>
          </p:cNvPr>
          <p:cNvSpPr>
            <a:spLocks noGrp="1"/>
          </p:cNvSpPr>
          <p:nvPr>
            <p:ph type="subTitle" idx="1"/>
          </p:nvPr>
        </p:nvSpPr>
        <p:spPr>
          <a:xfrm>
            <a:off x="6082615" y="4570807"/>
            <a:ext cx="4849241" cy="942889"/>
          </a:xfrm>
        </p:spPr>
        <p:txBody>
          <a:bodyPr>
            <a:normAutofit/>
          </a:bodyPr>
          <a:lstStyle/>
          <a:p>
            <a:pPr algn="l">
              <a:lnSpc>
                <a:spcPct val="95000"/>
              </a:lnSpc>
            </a:pPr>
            <a:r>
              <a:rPr lang="en-CA" sz="1500" dirty="0"/>
              <a:t>Third group assignment</a:t>
            </a:r>
          </a:p>
          <a:p>
            <a:pPr algn="l">
              <a:lnSpc>
                <a:spcPct val="95000"/>
              </a:lnSpc>
            </a:pPr>
            <a:r>
              <a:rPr lang="en-CA" sz="1500" dirty="0"/>
              <a:t>Andrea Somma, Giovanni </a:t>
            </a:r>
            <a:r>
              <a:rPr lang="en-CA" sz="1500" dirty="0" err="1"/>
              <a:t>Tomaciello</a:t>
            </a:r>
            <a:r>
              <a:rPr lang="en-CA" sz="1500" dirty="0"/>
              <a:t>, Paolo Zagardo</a:t>
            </a:r>
          </a:p>
          <a:p>
            <a:pPr algn="l">
              <a:lnSpc>
                <a:spcPct val="95000"/>
              </a:lnSpc>
            </a:pPr>
            <a:endParaRPr lang="it-IT" sz="1500" dirty="0"/>
          </a:p>
        </p:txBody>
      </p:sp>
      <p:pic>
        <p:nvPicPr>
          <p:cNvPr id="18" name="Picture 3" descr="Immagine che contiene Magenta, viola, violetto, rosa&#10;&#10;Descrizione generata automaticamente">
            <a:extLst>
              <a:ext uri="{FF2B5EF4-FFF2-40B4-BE49-F238E27FC236}">
                <a16:creationId xmlns:a16="http://schemas.microsoft.com/office/drawing/2014/main" id="{14AF02DC-3AC0-FA94-666B-6E3151EF2A1D}"/>
              </a:ext>
            </a:extLst>
          </p:cNvPr>
          <p:cNvPicPr>
            <a:picLocks noChangeAspect="1"/>
          </p:cNvPicPr>
          <p:nvPr/>
        </p:nvPicPr>
        <p:blipFill rotWithShape="1">
          <a:blip r:embed="rId2"/>
          <a:srcRect l="149" r="3" b="3"/>
          <a:stretch/>
        </p:blipFill>
        <p:spPr>
          <a:xfrm>
            <a:off x="20" y="758953"/>
            <a:ext cx="5327883" cy="5335854"/>
          </a:xfrm>
          <a:prstGeom prst="rect">
            <a:avLst/>
          </a:prstGeom>
        </p:spPr>
      </p:pic>
    </p:spTree>
    <p:extLst>
      <p:ext uri="{BB962C8B-B14F-4D97-AF65-F5344CB8AC3E}">
        <p14:creationId xmlns:p14="http://schemas.microsoft.com/office/powerpoint/2010/main" val="905052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4" name="Rectangle 3083">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8" name="Freeform: Shape 3087">
            <a:extLst>
              <a:ext uri="{FF2B5EF4-FFF2-40B4-BE49-F238E27FC236}">
                <a16:creationId xmlns:a16="http://schemas.microsoft.com/office/drawing/2014/main" id="{18E670AF-873F-44DB-9862-796E652EE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175613"/>
          </a:xfrm>
          <a:custGeom>
            <a:avLst/>
            <a:gdLst>
              <a:gd name="connsiteX0" fmla="*/ 0 w 11430001"/>
              <a:gd name="connsiteY0" fmla="*/ 0 h 6175613"/>
              <a:gd name="connsiteX1" fmla="*/ 5638031 w 11430001"/>
              <a:gd name="connsiteY1" fmla="*/ 0 h 6175613"/>
              <a:gd name="connsiteX2" fmla="*/ 5638031 w 11430001"/>
              <a:gd name="connsiteY2" fmla="*/ 758954 h 6175613"/>
              <a:gd name="connsiteX3" fmla="*/ 11430001 w 11430001"/>
              <a:gd name="connsiteY3" fmla="*/ 758954 h 6175613"/>
              <a:gd name="connsiteX4" fmla="*/ 11430001 w 11430001"/>
              <a:gd name="connsiteY4" fmla="*/ 6175613 h 6175613"/>
              <a:gd name="connsiteX5" fmla="*/ 5638031 w 11430001"/>
              <a:gd name="connsiteY5" fmla="*/ 6175613 h 6175613"/>
              <a:gd name="connsiteX6" fmla="*/ 5240741 w 11430001"/>
              <a:gd name="connsiteY6" fmla="*/ 6175613 h 6175613"/>
              <a:gd name="connsiteX7" fmla="*/ 0 w 11430001"/>
              <a:gd name="connsiteY7" fmla="*/ 6175613 h 617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1" h="6175613">
                <a:moveTo>
                  <a:pt x="0" y="0"/>
                </a:moveTo>
                <a:lnTo>
                  <a:pt x="5638031" y="0"/>
                </a:lnTo>
                <a:lnTo>
                  <a:pt x="5638031" y="758954"/>
                </a:lnTo>
                <a:lnTo>
                  <a:pt x="11430001" y="758954"/>
                </a:lnTo>
                <a:lnTo>
                  <a:pt x="11430001" y="6175613"/>
                </a:lnTo>
                <a:lnTo>
                  <a:pt x="5638031" y="6175613"/>
                </a:lnTo>
                <a:lnTo>
                  <a:pt x="5240741" y="6175613"/>
                </a:lnTo>
                <a:lnTo>
                  <a:pt x="0" y="61756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877732C0-91BF-6681-D21D-EABDEB2AA913}"/>
              </a:ext>
            </a:extLst>
          </p:cNvPr>
          <p:cNvSpPr>
            <a:spLocks noGrp="1"/>
          </p:cNvSpPr>
          <p:nvPr>
            <p:ph type="title"/>
          </p:nvPr>
        </p:nvSpPr>
        <p:spPr>
          <a:xfrm>
            <a:off x="762000" y="758953"/>
            <a:ext cx="4089779" cy="2028388"/>
          </a:xfrm>
        </p:spPr>
        <p:txBody>
          <a:bodyPr anchor="ctr">
            <a:normAutofit/>
          </a:bodyPr>
          <a:lstStyle/>
          <a:p>
            <a:r>
              <a:rPr lang="it-IT" dirty="0"/>
              <a:t>PERIODIC BOUNDARY CONDITIONS</a:t>
            </a:r>
          </a:p>
        </p:txBody>
      </p:sp>
      <p:sp>
        <p:nvSpPr>
          <p:cNvPr id="3" name="Segnaposto contenuto 2">
            <a:extLst>
              <a:ext uri="{FF2B5EF4-FFF2-40B4-BE49-F238E27FC236}">
                <a16:creationId xmlns:a16="http://schemas.microsoft.com/office/drawing/2014/main" id="{3F44320E-0B8A-0FFD-9D65-AB9E6F182D86}"/>
              </a:ext>
            </a:extLst>
          </p:cNvPr>
          <p:cNvSpPr>
            <a:spLocks noGrp="1"/>
          </p:cNvSpPr>
          <p:nvPr>
            <p:ph idx="1"/>
          </p:nvPr>
        </p:nvSpPr>
        <p:spPr>
          <a:xfrm>
            <a:off x="762000" y="2893326"/>
            <a:ext cx="4089779" cy="3202674"/>
          </a:xfrm>
        </p:spPr>
        <p:txBody>
          <a:bodyPr anchor="t">
            <a:normAutofit/>
          </a:bodyPr>
          <a:lstStyle/>
          <a:p>
            <a:pPr>
              <a:lnSpc>
                <a:spcPct val="95000"/>
              </a:lnSpc>
            </a:pPr>
            <a:r>
              <a:rPr lang="en-US" sz="2200" dirty="0"/>
              <a:t>Particles leaving one edge of the simulation cell re-enter from the opposite edge, mimicking an infinite system, thus allowing simulations to represent bulk properties accurately without edge effects.</a:t>
            </a:r>
            <a:endParaRPr lang="it-IT" sz="2200" dirty="0"/>
          </a:p>
        </p:txBody>
      </p:sp>
      <p:pic>
        <p:nvPicPr>
          <p:cNvPr id="3074" name="Picture 2" descr="MD Periodic Boundary Conditions Examples | Python | Python in Plain English">
            <a:extLst>
              <a:ext uri="{FF2B5EF4-FFF2-40B4-BE49-F238E27FC236}">
                <a16:creationId xmlns:a16="http://schemas.microsoft.com/office/drawing/2014/main" id="{F1C631A3-4957-94F4-8D64-28B901E253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50009" y="2661313"/>
            <a:ext cx="5527686" cy="292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956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BC4A0336-662C-41C3-8DC8-3104A1694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tangolo 8">
            <a:extLst>
              <a:ext uri="{FF2B5EF4-FFF2-40B4-BE49-F238E27FC236}">
                <a16:creationId xmlns:a16="http://schemas.microsoft.com/office/drawing/2014/main" id="{71FF351F-28C0-4C98-F245-BC2632F321C5}"/>
              </a:ext>
            </a:extLst>
          </p:cNvPr>
          <p:cNvSpPr/>
          <p:nvPr/>
        </p:nvSpPr>
        <p:spPr>
          <a:xfrm>
            <a:off x="0" y="0"/>
            <a:ext cx="12192000" cy="6858000"/>
          </a:xfrm>
          <a:prstGeom prst="rect">
            <a:avLst/>
          </a:prstGeom>
          <a:solidFill>
            <a:srgbClr val="1A558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descr="Immagine che contiene testo, schermata, schermo, software&#10;&#10;Descrizione generata automaticamente">
            <a:extLst>
              <a:ext uri="{FF2B5EF4-FFF2-40B4-BE49-F238E27FC236}">
                <a16:creationId xmlns:a16="http://schemas.microsoft.com/office/drawing/2014/main" id="{19E67CFA-5545-6963-ECE0-2F40E7969B3E}"/>
              </a:ext>
            </a:extLst>
          </p:cNvPr>
          <p:cNvPicPr>
            <a:picLocks noChangeAspect="1"/>
          </p:cNvPicPr>
          <p:nvPr/>
        </p:nvPicPr>
        <p:blipFill rotWithShape="1">
          <a:blip r:embed="rId2"/>
          <a:srcRect l="8132" t="8222" r="8866" b="7487"/>
          <a:stretch/>
        </p:blipFill>
        <p:spPr>
          <a:xfrm>
            <a:off x="5107243" y="626012"/>
            <a:ext cx="6039728" cy="5605976"/>
          </a:xfrm>
          <a:prstGeom prst="rect">
            <a:avLst/>
          </a:prstGeom>
        </p:spPr>
      </p:pic>
      <p:sp>
        <p:nvSpPr>
          <p:cNvPr id="3" name="Segnaposto contenuto 2">
            <a:extLst>
              <a:ext uri="{FF2B5EF4-FFF2-40B4-BE49-F238E27FC236}">
                <a16:creationId xmlns:a16="http://schemas.microsoft.com/office/drawing/2014/main" id="{E3303C43-A970-E902-EEFC-5FE591FA95B5}"/>
              </a:ext>
            </a:extLst>
          </p:cNvPr>
          <p:cNvSpPr>
            <a:spLocks noGrp="1"/>
          </p:cNvSpPr>
          <p:nvPr>
            <p:ph idx="1"/>
          </p:nvPr>
        </p:nvSpPr>
        <p:spPr>
          <a:xfrm>
            <a:off x="622663" y="2764051"/>
            <a:ext cx="4089779" cy="3202674"/>
          </a:xfrm>
        </p:spPr>
        <p:txBody>
          <a:bodyPr anchor="t">
            <a:normAutofit/>
          </a:bodyPr>
          <a:lstStyle/>
          <a:p>
            <a:pPr>
              <a:lnSpc>
                <a:spcPct val="95000"/>
              </a:lnSpc>
            </a:pPr>
            <a:r>
              <a:rPr lang="en-US" sz="2200" dirty="0">
                <a:solidFill>
                  <a:schemeClr val="bg1"/>
                </a:solidFill>
              </a:rPr>
              <a:t>Ghost particles are used to simulate the presence of particles across the boundary</a:t>
            </a:r>
            <a:endParaRPr lang="it-IT" sz="2200" dirty="0">
              <a:solidFill>
                <a:schemeClr val="bg1"/>
              </a:solidFill>
            </a:endParaRPr>
          </a:p>
        </p:txBody>
      </p:sp>
    </p:spTree>
    <p:extLst>
      <p:ext uri="{BB962C8B-B14F-4D97-AF65-F5344CB8AC3E}">
        <p14:creationId xmlns:p14="http://schemas.microsoft.com/office/powerpoint/2010/main" val="2593030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BC4A0336-662C-41C3-8DC8-3104A1694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tangolo 8">
            <a:extLst>
              <a:ext uri="{FF2B5EF4-FFF2-40B4-BE49-F238E27FC236}">
                <a16:creationId xmlns:a16="http://schemas.microsoft.com/office/drawing/2014/main" id="{71FF351F-28C0-4C98-F245-BC2632F321C5}"/>
              </a:ext>
            </a:extLst>
          </p:cNvPr>
          <p:cNvSpPr/>
          <p:nvPr/>
        </p:nvSpPr>
        <p:spPr>
          <a:xfrm>
            <a:off x="0" y="0"/>
            <a:ext cx="12192000" cy="6858000"/>
          </a:xfrm>
          <a:prstGeom prst="rect">
            <a:avLst/>
          </a:prstGeom>
          <a:solidFill>
            <a:srgbClr val="1A558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descr="Immagine che contiene testo, schermata, schermo, software&#10;&#10;Descrizione generata automaticamente">
            <a:extLst>
              <a:ext uri="{FF2B5EF4-FFF2-40B4-BE49-F238E27FC236}">
                <a16:creationId xmlns:a16="http://schemas.microsoft.com/office/drawing/2014/main" id="{6BBD29B0-C623-32DB-2A76-D24788A4471A}"/>
              </a:ext>
            </a:extLst>
          </p:cNvPr>
          <p:cNvPicPr>
            <a:picLocks noChangeAspect="1"/>
          </p:cNvPicPr>
          <p:nvPr/>
        </p:nvPicPr>
        <p:blipFill rotWithShape="1">
          <a:blip r:embed="rId2"/>
          <a:srcRect l="8103" t="10406" r="8427" b="10915"/>
          <a:stretch/>
        </p:blipFill>
        <p:spPr>
          <a:xfrm>
            <a:off x="4649037" y="257693"/>
            <a:ext cx="6255434" cy="4461239"/>
          </a:xfrm>
          <a:prstGeom prst="rect">
            <a:avLst/>
          </a:prstGeom>
        </p:spPr>
      </p:pic>
      <p:pic>
        <p:nvPicPr>
          <p:cNvPr id="13" name="Immagine 12">
            <a:extLst>
              <a:ext uri="{FF2B5EF4-FFF2-40B4-BE49-F238E27FC236}">
                <a16:creationId xmlns:a16="http://schemas.microsoft.com/office/drawing/2014/main" id="{C60A2C4F-CB51-F969-79BF-BC8FB70CF0E7}"/>
              </a:ext>
            </a:extLst>
          </p:cNvPr>
          <p:cNvPicPr>
            <a:picLocks noChangeAspect="1"/>
          </p:cNvPicPr>
          <p:nvPr/>
        </p:nvPicPr>
        <p:blipFill>
          <a:blip r:embed="rId3"/>
          <a:stretch>
            <a:fillRect/>
          </a:stretch>
        </p:blipFill>
        <p:spPr>
          <a:xfrm>
            <a:off x="2109613" y="4369687"/>
            <a:ext cx="9348741" cy="2868138"/>
          </a:xfrm>
          <a:prstGeom prst="rect">
            <a:avLst/>
          </a:prstGeom>
        </p:spPr>
      </p:pic>
      <p:sp>
        <p:nvSpPr>
          <p:cNvPr id="2" name="Segnaposto contenuto 2">
            <a:extLst>
              <a:ext uri="{FF2B5EF4-FFF2-40B4-BE49-F238E27FC236}">
                <a16:creationId xmlns:a16="http://schemas.microsoft.com/office/drawing/2014/main" id="{97789A61-7BB2-CE13-894D-AEA1E3583675}"/>
              </a:ext>
            </a:extLst>
          </p:cNvPr>
          <p:cNvSpPr>
            <a:spLocks noGrp="1"/>
          </p:cNvSpPr>
          <p:nvPr>
            <p:ph idx="1"/>
          </p:nvPr>
        </p:nvSpPr>
        <p:spPr>
          <a:xfrm>
            <a:off x="279629" y="1677751"/>
            <a:ext cx="3815525" cy="3202674"/>
          </a:xfrm>
        </p:spPr>
        <p:txBody>
          <a:bodyPr anchor="t">
            <a:normAutofit/>
          </a:bodyPr>
          <a:lstStyle/>
          <a:p>
            <a:pPr>
              <a:lnSpc>
                <a:spcPct val="95000"/>
              </a:lnSpc>
            </a:pPr>
            <a:r>
              <a:rPr lang="en-US" sz="2200" dirty="0">
                <a:solidFill>
                  <a:schemeClr val="bg1"/>
                </a:solidFill>
              </a:rPr>
              <a:t>Boundary condition are set to periodic, but can be easily modified with the modular setting of the script</a:t>
            </a:r>
            <a:endParaRPr lang="it-IT" sz="2200" dirty="0">
              <a:solidFill>
                <a:schemeClr val="bg1"/>
              </a:solidFill>
            </a:endParaRPr>
          </a:p>
        </p:txBody>
      </p:sp>
    </p:spTree>
    <p:extLst>
      <p:ext uri="{BB962C8B-B14F-4D97-AF65-F5344CB8AC3E}">
        <p14:creationId xmlns:p14="http://schemas.microsoft.com/office/powerpoint/2010/main" val="1147659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BC4A0336-662C-41C3-8DC8-3104A1694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tangolo 11">
            <a:extLst>
              <a:ext uri="{FF2B5EF4-FFF2-40B4-BE49-F238E27FC236}">
                <a16:creationId xmlns:a16="http://schemas.microsoft.com/office/drawing/2014/main" id="{B24969D7-2DF4-6DC0-CEB1-9328114A41FB}"/>
              </a:ext>
            </a:extLst>
          </p:cNvPr>
          <p:cNvSpPr/>
          <p:nvPr/>
        </p:nvSpPr>
        <p:spPr>
          <a:xfrm>
            <a:off x="-2347" y="-2348"/>
            <a:ext cx="12192000" cy="6858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B2968CC2-4185-2A3C-7244-52D7DD70681E}"/>
              </a:ext>
            </a:extLst>
          </p:cNvPr>
          <p:cNvPicPr>
            <a:picLocks noChangeAspect="1"/>
          </p:cNvPicPr>
          <p:nvPr/>
        </p:nvPicPr>
        <p:blipFill rotWithShape="1">
          <a:blip r:embed="rId2">
            <a:extLst>
              <a:ext uri="{28A0092B-C50C-407E-A947-70E740481C1C}">
                <a14:useLocalDpi xmlns:a14="http://schemas.microsoft.com/office/drawing/2010/main" val="0"/>
              </a:ext>
            </a:extLst>
          </a:blip>
          <a:srcRect t="1297" b="1297"/>
          <a:stretch/>
        </p:blipFill>
        <p:spPr>
          <a:xfrm>
            <a:off x="2995750" y="-79830"/>
            <a:ext cx="9224052" cy="7012964"/>
          </a:xfrm>
          <a:prstGeom prst="rect">
            <a:avLst/>
          </a:prstGeom>
        </p:spPr>
      </p:pic>
      <p:cxnSp>
        <p:nvCxnSpPr>
          <p:cNvPr id="15" name="Connettore curvo 14">
            <a:extLst>
              <a:ext uri="{FF2B5EF4-FFF2-40B4-BE49-F238E27FC236}">
                <a16:creationId xmlns:a16="http://schemas.microsoft.com/office/drawing/2014/main" id="{566AF607-F4A9-62A1-674B-DC0D5D5A258E}"/>
              </a:ext>
            </a:extLst>
          </p:cNvPr>
          <p:cNvCxnSpPr/>
          <p:nvPr/>
        </p:nvCxnSpPr>
        <p:spPr>
          <a:xfrm>
            <a:off x="10614072" y="5957479"/>
            <a:ext cx="1575581" cy="731520"/>
          </a:xfrm>
          <a:prstGeom prst="curvedConnector3">
            <a:avLst>
              <a:gd name="adj1" fmla="val 51786"/>
            </a:avLst>
          </a:prstGeom>
          <a:ln w="57150">
            <a:solidFill>
              <a:srgbClr val="1A5586"/>
            </a:solidFill>
            <a:tailEnd type="triangle"/>
          </a:ln>
        </p:spPr>
        <p:style>
          <a:lnRef idx="3">
            <a:schemeClr val="accent5"/>
          </a:lnRef>
          <a:fillRef idx="0">
            <a:schemeClr val="accent5"/>
          </a:fillRef>
          <a:effectRef idx="2">
            <a:schemeClr val="accent5"/>
          </a:effectRef>
          <a:fontRef idx="minor">
            <a:schemeClr val="tx1"/>
          </a:fontRef>
        </p:style>
      </p:cxnSp>
      <p:sp>
        <p:nvSpPr>
          <p:cNvPr id="3" name="Segnaposto contenuto 2">
            <a:extLst>
              <a:ext uri="{FF2B5EF4-FFF2-40B4-BE49-F238E27FC236}">
                <a16:creationId xmlns:a16="http://schemas.microsoft.com/office/drawing/2014/main" id="{1B01F6EF-33B5-427B-5FA1-D29F7BF1AA05}"/>
              </a:ext>
            </a:extLst>
          </p:cNvPr>
          <p:cNvSpPr>
            <a:spLocks noGrp="1"/>
          </p:cNvSpPr>
          <p:nvPr>
            <p:ph idx="1"/>
          </p:nvPr>
        </p:nvSpPr>
        <p:spPr>
          <a:xfrm>
            <a:off x="70625" y="3200578"/>
            <a:ext cx="2925125" cy="3202674"/>
          </a:xfrm>
        </p:spPr>
        <p:txBody>
          <a:bodyPr anchor="t">
            <a:normAutofit/>
          </a:bodyPr>
          <a:lstStyle/>
          <a:p>
            <a:pPr>
              <a:lnSpc>
                <a:spcPct val="95000"/>
              </a:lnSpc>
            </a:pPr>
            <a:r>
              <a:rPr lang="en-US" sz="2200" dirty="0"/>
              <a:t>Here is the linked cell algorithm.</a:t>
            </a:r>
            <a:endParaRPr lang="it-IT" sz="2200" dirty="0"/>
          </a:p>
        </p:txBody>
      </p:sp>
    </p:spTree>
    <p:extLst>
      <p:ext uri="{BB962C8B-B14F-4D97-AF65-F5344CB8AC3E}">
        <p14:creationId xmlns:p14="http://schemas.microsoft.com/office/powerpoint/2010/main" val="3745347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AD48D193-B68A-6BCE-6050-2D8E2C464BD8}"/>
              </a:ext>
            </a:extLst>
          </p:cNvPr>
          <p:cNvSpPr/>
          <p:nvPr/>
        </p:nvSpPr>
        <p:spPr>
          <a:xfrm>
            <a:off x="-2347" y="-2348"/>
            <a:ext cx="12192000" cy="6858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F7F8F93-6FF8-7E89-28D8-A837BDB4D4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0211" y="-472825"/>
            <a:ext cx="8382155" cy="7803650"/>
          </a:xfrm>
          <a:prstGeom prst="rect">
            <a:avLst/>
          </a:prstGeom>
        </p:spPr>
      </p:pic>
      <p:cxnSp>
        <p:nvCxnSpPr>
          <p:cNvPr id="4" name="Connettore curvo 3">
            <a:extLst>
              <a:ext uri="{FF2B5EF4-FFF2-40B4-BE49-F238E27FC236}">
                <a16:creationId xmlns:a16="http://schemas.microsoft.com/office/drawing/2014/main" id="{20E5D778-EFE5-35CF-D6FF-F985425BBC4B}"/>
              </a:ext>
            </a:extLst>
          </p:cNvPr>
          <p:cNvCxnSpPr/>
          <p:nvPr/>
        </p:nvCxnSpPr>
        <p:spPr>
          <a:xfrm>
            <a:off x="2912485" y="341791"/>
            <a:ext cx="1575581" cy="731520"/>
          </a:xfrm>
          <a:prstGeom prst="curvedConnector3">
            <a:avLst>
              <a:gd name="adj1" fmla="val 51786"/>
            </a:avLst>
          </a:prstGeom>
          <a:ln w="57150">
            <a:solidFill>
              <a:srgbClr val="1A5586"/>
            </a:solidFill>
            <a:tailEnd type="triangle"/>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Input penna 6">
                <a:extLst>
                  <a:ext uri="{FF2B5EF4-FFF2-40B4-BE49-F238E27FC236}">
                    <a16:creationId xmlns:a16="http://schemas.microsoft.com/office/drawing/2014/main" id="{5640CA82-59DC-9FFF-35F7-EF2748532190}"/>
                  </a:ext>
                </a:extLst>
              </p14:cNvPr>
              <p14:cNvContentPartPr/>
              <p14:nvPr/>
            </p14:nvContentPartPr>
            <p14:xfrm>
              <a:off x="8443035" y="4603866"/>
              <a:ext cx="9720" cy="9720"/>
            </p14:xfrm>
          </p:contentPart>
        </mc:Choice>
        <mc:Fallback xmlns="">
          <p:pic>
            <p:nvPicPr>
              <p:cNvPr id="7" name="Input penna 6">
                <a:extLst>
                  <a:ext uri="{FF2B5EF4-FFF2-40B4-BE49-F238E27FC236}">
                    <a16:creationId xmlns:a16="http://schemas.microsoft.com/office/drawing/2014/main" id="{5640CA82-59DC-9FFF-35F7-EF2748532190}"/>
                  </a:ext>
                </a:extLst>
              </p:cNvPr>
              <p:cNvPicPr/>
              <p:nvPr/>
            </p:nvPicPr>
            <p:blipFill>
              <a:blip r:embed="rId4"/>
              <a:stretch>
                <a:fillRect/>
              </a:stretch>
            </p:blipFill>
            <p:spPr>
              <a:xfrm>
                <a:off x="8434035" y="4595226"/>
                <a:ext cx="27360" cy="27360"/>
              </a:xfrm>
              <a:prstGeom prst="rect">
                <a:avLst/>
              </a:prstGeom>
            </p:spPr>
          </p:pic>
        </mc:Fallback>
      </mc:AlternateContent>
      <p:sp>
        <p:nvSpPr>
          <p:cNvPr id="2" name="Segnaposto contenuto 2">
            <a:extLst>
              <a:ext uri="{FF2B5EF4-FFF2-40B4-BE49-F238E27FC236}">
                <a16:creationId xmlns:a16="http://schemas.microsoft.com/office/drawing/2014/main" id="{E0F622DC-8092-A13A-4856-B92E8DDA5EEE}"/>
              </a:ext>
            </a:extLst>
          </p:cNvPr>
          <p:cNvSpPr>
            <a:spLocks noGrp="1"/>
          </p:cNvSpPr>
          <p:nvPr>
            <p:ph idx="1"/>
          </p:nvPr>
        </p:nvSpPr>
        <p:spPr>
          <a:xfrm>
            <a:off x="70625" y="3200578"/>
            <a:ext cx="2925125" cy="3202674"/>
          </a:xfrm>
        </p:spPr>
        <p:txBody>
          <a:bodyPr anchor="t">
            <a:normAutofit/>
          </a:bodyPr>
          <a:lstStyle/>
          <a:p>
            <a:pPr>
              <a:lnSpc>
                <a:spcPct val="95000"/>
              </a:lnSpc>
            </a:pPr>
            <a:r>
              <a:rPr lang="en-US" sz="2200" dirty="0"/>
              <a:t>Here is the linked cell algorithm.</a:t>
            </a:r>
            <a:endParaRPr lang="it-IT" sz="2200" dirty="0"/>
          </a:p>
        </p:txBody>
      </p:sp>
    </p:spTree>
    <p:extLst>
      <p:ext uri="{BB962C8B-B14F-4D97-AF65-F5344CB8AC3E}">
        <p14:creationId xmlns:p14="http://schemas.microsoft.com/office/powerpoint/2010/main" val="458418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AD48D193-B68A-6BCE-6050-2D8E2C464BD8}"/>
              </a:ext>
            </a:extLst>
          </p:cNvPr>
          <p:cNvSpPr/>
          <p:nvPr/>
        </p:nvSpPr>
        <p:spPr>
          <a:xfrm>
            <a:off x="-2347" y="-2348"/>
            <a:ext cx="12192000" cy="6858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u="sng" dirty="0"/>
          </a:p>
        </p:txBody>
      </p:sp>
      <mc:AlternateContent xmlns:mc="http://schemas.openxmlformats.org/markup-compatibility/2006" xmlns:p14="http://schemas.microsoft.com/office/powerpoint/2010/main">
        <mc:Choice Requires="p14">
          <p:contentPart p14:bwMode="auto" r:id="rId2">
            <p14:nvContentPartPr>
              <p14:cNvPr id="7" name="Input penna 6">
                <a:extLst>
                  <a:ext uri="{FF2B5EF4-FFF2-40B4-BE49-F238E27FC236}">
                    <a16:creationId xmlns:a16="http://schemas.microsoft.com/office/drawing/2014/main" id="{5640CA82-59DC-9FFF-35F7-EF2748532190}"/>
                  </a:ext>
                </a:extLst>
              </p14:cNvPr>
              <p14:cNvContentPartPr/>
              <p14:nvPr/>
            </p14:nvContentPartPr>
            <p14:xfrm>
              <a:off x="8443035" y="4603866"/>
              <a:ext cx="9720" cy="9720"/>
            </p14:xfrm>
          </p:contentPart>
        </mc:Choice>
        <mc:Fallback xmlns="">
          <p:pic>
            <p:nvPicPr>
              <p:cNvPr id="7" name="Input penna 6">
                <a:extLst>
                  <a:ext uri="{FF2B5EF4-FFF2-40B4-BE49-F238E27FC236}">
                    <a16:creationId xmlns:a16="http://schemas.microsoft.com/office/drawing/2014/main" id="{5640CA82-59DC-9FFF-35F7-EF2748532190}"/>
                  </a:ext>
                </a:extLst>
              </p:cNvPr>
              <p:cNvPicPr/>
              <p:nvPr/>
            </p:nvPicPr>
            <p:blipFill>
              <a:blip r:embed="rId3"/>
              <a:stretch>
                <a:fillRect/>
              </a:stretch>
            </p:blipFill>
            <p:spPr>
              <a:xfrm>
                <a:off x="8434035" y="4594866"/>
                <a:ext cx="27360" cy="27360"/>
              </a:xfrm>
              <a:prstGeom prst="rect">
                <a:avLst/>
              </a:prstGeom>
            </p:spPr>
          </p:pic>
        </mc:Fallback>
      </mc:AlternateContent>
      <p:pic>
        <p:nvPicPr>
          <p:cNvPr id="3" name="Immagine 2" descr="Immagine che contiene testo, schermata, Carattere&#10;&#10;Descrizione generata automaticamente">
            <a:extLst>
              <a:ext uri="{FF2B5EF4-FFF2-40B4-BE49-F238E27FC236}">
                <a16:creationId xmlns:a16="http://schemas.microsoft.com/office/drawing/2014/main" id="{2AA075CB-E70D-84F9-44D7-B246E360F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824" y="2035537"/>
            <a:ext cx="10319657" cy="4213193"/>
          </a:xfrm>
          <a:prstGeom prst="rect">
            <a:avLst/>
          </a:prstGeom>
        </p:spPr>
      </p:pic>
      <p:sp>
        <p:nvSpPr>
          <p:cNvPr id="6" name="Segnaposto contenuto 2">
            <a:extLst>
              <a:ext uri="{FF2B5EF4-FFF2-40B4-BE49-F238E27FC236}">
                <a16:creationId xmlns:a16="http://schemas.microsoft.com/office/drawing/2014/main" id="{4CAE22AA-5439-9E08-39E1-AD5F2B09DC22}"/>
              </a:ext>
            </a:extLst>
          </p:cNvPr>
          <p:cNvSpPr>
            <a:spLocks noGrp="1"/>
          </p:cNvSpPr>
          <p:nvPr>
            <p:ph idx="1"/>
          </p:nvPr>
        </p:nvSpPr>
        <p:spPr>
          <a:xfrm>
            <a:off x="1655640" y="1252807"/>
            <a:ext cx="8849537" cy="3202674"/>
          </a:xfrm>
        </p:spPr>
        <p:txBody>
          <a:bodyPr anchor="t">
            <a:normAutofit/>
          </a:bodyPr>
          <a:lstStyle/>
          <a:p>
            <a:pPr>
              <a:lnSpc>
                <a:spcPct val="95000"/>
              </a:lnSpc>
            </a:pPr>
            <a:r>
              <a:rPr lang="en-US" sz="2200" dirty="0"/>
              <a:t>The cell matrix is updated using </a:t>
            </a:r>
            <a:r>
              <a:rPr lang="en-US" sz="2200" dirty="0" err="1"/>
              <a:t>accumarray</a:t>
            </a:r>
            <a:r>
              <a:rPr lang="en-US" sz="2200" dirty="0"/>
              <a:t> to improve the speed of the function with a little trick</a:t>
            </a:r>
            <a:endParaRPr lang="it-IT" sz="2200" dirty="0"/>
          </a:p>
        </p:txBody>
      </p:sp>
    </p:spTree>
    <p:extLst>
      <p:ext uri="{BB962C8B-B14F-4D97-AF65-F5344CB8AC3E}">
        <p14:creationId xmlns:p14="http://schemas.microsoft.com/office/powerpoint/2010/main" val="4169929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3" name="Freeform: Shape 5132">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135" name="Rectangle 513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Rectangle 5136">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39" name="Freeform: Shape 5138">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olo 1">
            <a:extLst>
              <a:ext uri="{FF2B5EF4-FFF2-40B4-BE49-F238E27FC236}">
                <a16:creationId xmlns:a16="http://schemas.microsoft.com/office/drawing/2014/main" id="{891336BF-4856-06BA-903C-0874E10A4541}"/>
              </a:ext>
            </a:extLst>
          </p:cNvPr>
          <p:cNvSpPr>
            <a:spLocks noGrp="1"/>
          </p:cNvSpPr>
          <p:nvPr>
            <p:ph type="title"/>
          </p:nvPr>
        </p:nvSpPr>
        <p:spPr>
          <a:xfrm>
            <a:off x="6082616" y="1944627"/>
            <a:ext cx="4579288" cy="2796945"/>
          </a:xfrm>
        </p:spPr>
        <p:txBody>
          <a:bodyPr vert="horz" lIns="91440" tIns="45720" rIns="91440" bIns="45720" rtlCol="0" anchor="b">
            <a:normAutofit/>
          </a:bodyPr>
          <a:lstStyle/>
          <a:p>
            <a:r>
              <a:rPr lang="it-IT" sz="2200" dirty="0"/>
              <a:t>Not </a:t>
            </a:r>
            <a:r>
              <a:rPr lang="it-IT" sz="2200" dirty="0" err="1"/>
              <a:t>only</a:t>
            </a:r>
            <a:r>
              <a:rPr lang="it-IT" sz="2200" dirty="0"/>
              <a:t> </a:t>
            </a:r>
            <a:r>
              <a:rPr lang="it-IT" sz="2200" dirty="0" err="1"/>
              <a:t>velocity</a:t>
            </a:r>
            <a:r>
              <a:rPr lang="it-IT" sz="2200" dirty="0"/>
              <a:t> </a:t>
            </a:r>
            <a:r>
              <a:rPr lang="it-IT" sz="2200" dirty="0" err="1"/>
              <a:t>verlet</a:t>
            </a:r>
            <a:r>
              <a:rPr lang="it-IT" sz="2200" dirty="0"/>
              <a:t>...</a:t>
            </a:r>
            <a:br>
              <a:rPr lang="it-IT" sz="4800" dirty="0"/>
            </a:br>
            <a:r>
              <a:rPr lang="en-US" sz="4700" dirty="0"/>
              <a:t>FOURTH ORDER SYMPLECTIC ALGORITHM</a:t>
            </a:r>
          </a:p>
        </p:txBody>
      </p:sp>
      <p:pic>
        <p:nvPicPr>
          <p:cNvPr id="5128" name="Picture 8" descr="The Fourth Dimension: Is Inter-Dimensional Shift the Source of Creativity?  | by RAM ESHWAR KAUNDINYA | The Saturday Essay | Medium">
            <a:extLst>
              <a:ext uri="{FF2B5EF4-FFF2-40B4-BE49-F238E27FC236}">
                <a16:creationId xmlns:a16="http://schemas.microsoft.com/office/drawing/2014/main" id="{53FF01CB-97C4-D447-8F92-5D13552B31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34" r="13873" b="1"/>
          <a:stretch/>
        </p:blipFill>
        <p:spPr bwMode="auto">
          <a:xfrm>
            <a:off x="20" y="758953"/>
            <a:ext cx="5327883" cy="5335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9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F67DB2E1-AE97-47F4-FD83-67BAA8E29CEF}"/>
              </a:ext>
            </a:extLst>
          </p:cNvPr>
          <p:cNvSpPr>
            <a:spLocks noGrp="1"/>
          </p:cNvSpPr>
          <p:nvPr>
            <p:ph idx="1"/>
          </p:nvPr>
        </p:nvSpPr>
        <p:spPr>
          <a:xfrm>
            <a:off x="740368" y="395938"/>
            <a:ext cx="10711264" cy="915771"/>
          </a:xfrm>
        </p:spPr>
        <p:txBody>
          <a:bodyPr>
            <a:normAutofit/>
          </a:bodyPr>
          <a:lstStyle/>
          <a:p>
            <a:pPr marL="0" indent="0">
              <a:buNone/>
            </a:pPr>
            <a:r>
              <a:rPr lang="it-IT" dirty="0"/>
              <a:t>The </a:t>
            </a:r>
            <a:r>
              <a:rPr lang="it-IT" b="1" dirty="0" err="1"/>
              <a:t>simplest</a:t>
            </a:r>
            <a:r>
              <a:rPr lang="it-IT" b="1" dirty="0"/>
              <a:t> </a:t>
            </a:r>
            <a:r>
              <a:rPr lang="it-IT" b="1" dirty="0" err="1"/>
              <a:t>higher</a:t>
            </a:r>
            <a:r>
              <a:rPr lang="it-IT" b="1" dirty="0"/>
              <a:t> </a:t>
            </a:r>
            <a:r>
              <a:rPr lang="it-IT" b="1" dirty="0" err="1"/>
              <a:t>order</a:t>
            </a:r>
            <a:r>
              <a:rPr lang="it-IT" b="1" dirty="0"/>
              <a:t> </a:t>
            </a:r>
            <a:r>
              <a:rPr lang="it-IT" b="1" dirty="0" err="1"/>
              <a:t>symplectic</a:t>
            </a:r>
            <a:r>
              <a:rPr lang="it-IT" b="1" dirty="0"/>
              <a:t> </a:t>
            </a:r>
            <a:r>
              <a:rPr lang="it-IT" b="1" dirty="0" err="1"/>
              <a:t>algorithm</a:t>
            </a:r>
            <a:r>
              <a:rPr lang="it-IT" b="1" dirty="0"/>
              <a:t> </a:t>
            </a:r>
            <a:r>
              <a:rPr lang="it-IT" dirty="0" err="1"/>
              <a:t>is</a:t>
            </a:r>
            <a:r>
              <a:rPr lang="it-IT" dirty="0"/>
              <a:t> </a:t>
            </a:r>
            <a:r>
              <a:rPr lang="it-IT" dirty="0" err="1"/>
              <a:t>that</a:t>
            </a:r>
            <a:r>
              <a:rPr lang="it-IT" dirty="0"/>
              <a:t> of E. Foster and R.D. Ruth:</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CEC88BE6-58AE-8228-672C-A15061120C7B}"/>
                  </a:ext>
                </a:extLst>
              </p:cNvPr>
              <p:cNvSpPr txBox="1"/>
              <p:nvPr/>
            </p:nvSpPr>
            <p:spPr>
              <a:xfrm>
                <a:off x="1176471" y="1466180"/>
                <a:ext cx="4220307" cy="5103705"/>
              </a:xfrm>
              <a:prstGeom prst="rect">
                <a:avLst/>
              </a:prstGeom>
              <a:solidFill>
                <a:schemeClr val="accent6">
                  <a:lumMod val="20000"/>
                  <a:lumOff val="80000"/>
                </a:schemeClr>
              </a:solidFill>
              <a:ln>
                <a:solidFill>
                  <a:schemeClr val="accent1">
                    <a:lumMod val="75000"/>
                  </a:schemeClr>
                </a:solidFill>
              </a:ln>
            </p:spPr>
            <p:txBody>
              <a:bodyPr wrap="square" rtlCol="0">
                <a:spAutoFit/>
              </a:bodyPr>
              <a:lstStyle/>
              <a:p>
                <a:pPr marL="0" indent="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𝑣</m:t>
                      </m:r>
                      <m:r>
                        <a:rPr lang="it-IT" sz="2400" b="0" i="1" smtClean="0">
                          <a:latin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𝑣</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𝛾</m:t>
                      </m:r>
                      <m:f>
                        <m:fPr>
                          <m:ctrlPr>
                            <a:rPr lang="it-IT" sz="2400" b="0" i="1" smtClean="0">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h</m:t>
                          </m:r>
                        </m:num>
                        <m:den>
                          <m:r>
                            <a:rPr lang="it-IT" sz="2400" b="0" i="1" smtClean="0">
                              <a:latin typeface="Cambria Math" panose="02040503050406030204" pitchFamily="18" charset="0"/>
                              <a:ea typeface="Cambria Math" panose="02040503050406030204" pitchFamily="18" charset="0"/>
                            </a:rPr>
                            <m:t>2</m:t>
                          </m:r>
                        </m:den>
                      </m:f>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𝑎</m:t>
                      </m:r>
                      <m:d>
                        <m:dPr>
                          <m:ctrlPr>
                            <a:rPr lang="it-IT" sz="2400" b="0" i="1" smtClean="0">
                              <a:latin typeface="Cambria Math" panose="02040503050406030204" pitchFamily="18" charset="0"/>
                              <a:ea typeface="Cambria Math" panose="02040503050406030204" pitchFamily="18" charset="0"/>
                            </a:rPr>
                          </m:ctrlPr>
                        </m:dPr>
                        <m:e>
                          <m:r>
                            <a:rPr lang="it-IT" sz="2400" b="0" i="1" smtClean="0">
                              <a:latin typeface="Cambria Math" panose="02040503050406030204" pitchFamily="18" charset="0"/>
                              <a:ea typeface="Cambria Math" panose="02040503050406030204" pitchFamily="18" charset="0"/>
                            </a:rPr>
                            <m:t>𝑥</m:t>
                          </m:r>
                        </m:e>
                      </m:d>
                    </m:oMath>
                  </m:oMathPara>
                </a14:m>
                <a:endParaRPr lang="it-IT" sz="24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𝑥</m:t>
                      </m:r>
                      <m:r>
                        <a:rPr lang="it-IT" sz="2400" b="0" i="1" smtClean="0">
                          <a:latin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𝑥</m:t>
                      </m:r>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𝛾</m:t>
                      </m:r>
                      <m:r>
                        <a:rPr lang="it-IT" sz="2400" b="0" i="1" smtClean="0">
                          <a:latin typeface="Cambria Math" panose="02040503050406030204" pitchFamily="18" charset="0"/>
                          <a:ea typeface="Cambria Math" panose="02040503050406030204" pitchFamily="18" charset="0"/>
                        </a:rPr>
                        <m:t>h𝑣</m:t>
                      </m:r>
                    </m:oMath>
                  </m:oMathPara>
                </a14:m>
                <a:endParaRPr lang="it-IT" sz="2400" b="0" dirty="0">
                  <a:ea typeface="Cambria Math" panose="02040503050406030204" pitchFamily="18" charset="0"/>
                </a:endParaRPr>
              </a:p>
              <a:p>
                <a:pPr marL="0" indent="0">
                  <a:buNone/>
                </a:pPr>
                <a:endParaRPr lang="it-IT" sz="240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𝑣</m:t>
                      </m:r>
                      <m:r>
                        <a:rPr lang="it-IT" sz="2400" b="0" i="1" smtClean="0">
                          <a:latin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𝑣</m:t>
                      </m:r>
                      <m:r>
                        <a:rPr lang="it-IT" sz="2400" b="0" i="1" smtClean="0">
                          <a:latin typeface="Cambria Math" panose="02040503050406030204" pitchFamily="18" charset="0"/>
                          <a:ea typeface="Cambria Math" panose="02040503050406030204" pitchFamily="18" charset="0"/>
                        </a:rPr>
                        <m:t>+(1−</m:t>
                      </m:r>
                      <m:r>
                        <a:rPr lang="it-IT" sz="2400" b="0" i="1" smtClean="0">
                          <a:latin typeface="Cambria Math" panose="02040503050406030204" pitchFamily="18" charset="0"/>
                          <a:ea typeface="Cambria Math" panose="02040503050406030204" pitchFamily="18" charset="0"/>
                        </a:rPr>
                        <m:t>𝛾</m:t>
                      </m:r>
                      <m:r>
                        <a:rPr lang="it-IT" sz="2400" b="0" i="1" smtClean="0">
                          <a:latin typeface="Cambria Math" panose="02040503050406030204" pitchFamily="18" charset="0"/>
                          <a:ea typeface="Cambria Math" panose="02040503050406030204" pitchFamily="18" charset="0"/>
                        </a:rPr>
                        <m:t>)</m:t>
                      </m:r>
                      <m:f>
                        <m:fPr>
                          <m:ctrlPr>
                            <a:rPr lang="it-IT" sz="2400" b="0" i="1" smtClean="0">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h</m:t>
                          </m:r>
                        </m:num>
                        <m:den>
                          <m:r>
                            <a:rPr lang="it-IT" sz="2400" b="0" i="1" smtClean="0">
                              <a:latin typeface="Cambria Math" panose="02040503050406030204" pitchFamily="18" charset="0"/>
                              <a:ea typeface="Cambria Math" panose="02040503050406030204" pitchFamily="18" charset="0"/>
                            </a:rPr>
                            <m:t>2</m:t>
                          </m:r>
                        </m:den>
                      </m:f>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𝑎</m:t>
                      </m:r>
                      <m:d>
                        <m:dPr>
                          <m:ctrlPr>
                            <a:rPr lang="it-IT" sz="2400" b="0" i="1" smtClean="0">
                              <a:latin typeface="Cambria Math" panose="02040503050406030204" pitchFamily="18" charset="0"/>
                              <a:ea typeface="Cambria Math" panose="02040503050406030204" pitchFamily="18" charset="0"/>
                            </a:rPr>
                          </m:ctrlPr>
                        </m:dPr>
                        <m:e>
                          <m:r>
                            <a:rPr lang="it-IT" sz="2400" b="0" i="1" smtClean="0">
                              <a:latin typeface="Cambria Math" panose="02040503050406030204" pitchFamily="18" charset="0"/>
                              <a:ea typeface="Cambria Math" panose="02040503050406030204" pitchFamily="18" charset="0"/>
                            </a:rPr>
                            <m:t>𝑥</m:t>
                          </m:r>
                        </m:e>
                      </m:d>
                    </m:oMath>
                  </m:oMathPara>
                </a14:m>
                <a:endParaRPr lang="it-IT" sz="24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𝑥</m:t>
                      </m:r>
                      <m:r>
                        <a:rPr lang="it-IT" sz="2400" b="0" i="1" smtClean="0">
                          <a:latin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𝑥</m:t>
                      </m:r>
                      <m:r>
                        <a:rPr lang="it-IT" sz="2400" b="0" i="1" smtClean="0">
                          <a:latin typeface="Cambria Math" panose="02040503050406030204" pitchFamily="18" charset="0"/>
                          <a:ea typeface="Cambria Math" panose="02040503050406030204" pitchFamily="18" charset="0"/>
                        </a:rPr>
                        <m:t>+</m:t>
                      </m:r>
                      <m:d>
                        <m:dPr>
                          <m:ctrlPr>
                            <a:rPr lang="it-IT" sz="2400" b="0" i="1" smtClean="0">
                              <a:latin typeface="Cambria Math" panose="02040503050406030204" pitchFamily="18" charset="0"/>
                              <a:ea typeface="Cambria Math" panose="02040503050406030204" pitchFamily="18" charset="0"/>
                            </a:rPr>
                          </m:ctrlPr>
                        </m:dPr>
                        <m:e>
                          <m:r>
                            <a:rPr lang="it-IT" sz="2400" b="0" i="1" smtClean="0">
                              <a:latin typeface="Cambria Math" panose="02040503050406030204" pitchFamily="18" charset="0"/>
                              <a:ea typeface="Cambria Math" panose="02040503050406030204" pitchFamily="18" charset="0"/>
                            </a:rPr>
                            <m:t>1−2</m:t>
                          </m:r>
                          <m:r>
                            <a:rPr lang="it-IT" sz="2400" b="0" i="1" smtClean="0">
                              <a:latin typeface="Cambria Math" panose="02040503050406030204" pitchFamily="18" charset="0"/>
                              <a:ea typeface="Cambria Math" panose="02040503050406030204" pitchFamily="18" charset="0"/>
                            </a:rPr>
                            <m:t>𝛾</m:t>
                          </m:r>
                        </m:e>
                      </m:d>
                      <m:r>
                        <a:rPr lang="it-IT" sz="2400" b="0" i="1" smtClean="0">
                          <a:latin typeface="Cambria Math" panose="02040503050406030204" pitchFamily="18" charset="0"/>
                          <a:ea typeface="Cambria Math" panose="02040503050406030204" pitchFamily="18" charset="0"/>
                        </a:rPr>
                        <m:t>h𝑣</m:t>
                      </m:r>
                    </m:oMath>
                  </m:oMathPara>
                </a14:m>
                <a:endParaRPr lang="it-IT" sz="2400" b="0" dirty="0">
                  <a:ea typeface="Cambria Math" panose="02040503050406030204" pitchFamily="18" charset="0"/>
                </a:endParaRPr>
              </a:p>
              <a:p>
                <a:endParaRPr lang="it-IT" sz="24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2400" i="1">
                          <a:latin typeface="Cambria Math" panose="02040503050406030204" pitchFamily="18" charset="0"/>
                        </a:rPr>
                        <m:t>𝑣</m:t>
                      </m:r>
                      <m:r>
                        <a:rPr lang="it-IT" sz="2400" i="1">
                          <a:latin typeface="Cambria Math" panose="02040503050406030204" pitchFamily="18" charset="0"/>
                        </a:rPr>
                        <m:t> ←</m:t>
                      </m:r>
                      <m:r>
                        <a:rPr lang="it-IT" sz="2400" i="1">
                          <a:latin typeface="Cambria Math" panose="02040503050406030204" pitchFamily="18" charset="0"/>
                          <a:ea typeface="Cambria Math" panose="02040503050406030204" pitchFamily="18" charset="0"/>
                        </a:rPr>
                        <m:t>𝑣</m:t>
                      </m:r>
                      <m:r>
                        <a:rPr lang="it-IT" sz="2400" i="1">
                          <a:latin typeface="Cambria Math" panose="02040503050406030204" pitchFamily="18" charset="0"/>
                          <a:ea typeface="Cambria Math" panose="02040503050406030204" pitchFamily="18" charset="0"/>
                        </a:rPr>
                        <m:t>+(1−</m:t>
                      </m:r>
                      <m:r>
                        <a:rPr lang="it-IT" sz="2400" i="1">
                          <a:latin typeface="Cambria Math" panose="02040503050406030204" pitchFamily="18" charset="0"/>
                          <a:ea typeface="Cambria Math" panose="02040503050406030204" pitchFamily="18" charset="0"/>
                        </a:rPr>
                        <m:t>𝛾</m:t>
                      </m:r>
                      <m:r>
                        <a:rPr lang="it-IT" sz="2400" i="1">
                          <a:latin typeface="Cambria Math" panose="02040503050406030204" pitchFamily="18" charset="0"/>
                          <a:ea typeface="Cambria Math" panose="02040503050406030204" pitchFamily="18" charset="0"/>
                        </a:rPr>
                        <m:t>)</m:t>
                      </m:r>
                      <m:f>
                        <m:fPr>
                          <m:ctrlPr>
                            <a:rPr lang="it-IT" sz="2400" i="1">
                              <a:latin typeface="Cambria Math" panose="02040503050406030204" pitchFamily="18" charset="0"/>
                              <a:ea typeface="Cambria Math" panose="02040503050406030204" pitchFamily="18" charset="0"/>
                            </a:rPr>
                          </m:ctrlPr>
                        </m:fPr>
                        <m:num>
                          <m:r>
                            <a:rPr lang="it-IT" sz="2400" i="1">
                              <a:latin typeface="Cambria Math" panose="02040503050406030204" pitchFamily="18" charset="0"/>
                              <a:ea typeface="Cambria Math" panose="02040503050406030204" pitchFamily="18" charset="0"/>
                            </a:rPr>
                            <m:t>h</m:t>
                          </m:r>
                        </m:num>
                        <m:den>
                          <m:r>
                            <a:rPr lang="it-IT" sz="2400" i="1">
                              <a:latin typeface="Cambria Math" panose="02040503050406030204" pitchFamily="18" charset="0"/>
                              <a:ea typeface="Cambria Math" panose="02040503050406030204" pitchFamily="18" charset="0"/>
                            </a:rPr>
                            <m:t>2</m:t>
                          </m:r>
                        </m:den>
                      </m:f>
                      <m:r>
                        <a:rPr lang="it-IT" sz="2400" i="1">
                          <a:latin typeface="Cambria Math" panose="02040503050406030204" pitchFamily="18" charset="0"/>
                          <a:ea typeface="Cambria Math" panose="02040503050406030204" pitchFamily="18" charset="0"/>
                        </a:rPr>
                        <m:t> </m:t>
                      </m:r>
                      <m:r>
                        <a:rPr lang="it-IT" sz="2400" i="1">
                          <a:latin typeface="Cambria Math" panose="02040503050406030204" pitchFamily="18" charset="0"/>
                          <a:ea typeface="Cambria Math" panose="02040503050406030204" pitchFamily="18" charset="0"/>
                        </a:rPr>
                        <m:t>𝑎</m:t>
                      </m:r>
                      <m:d>
                        <m:dPr>
                          <m:ctrlPr>
                            <a:rPr lang="it-IT" sz="2400" i="1">
                              <a:latin typeface="Cambria Math" panose="02040503050406030204" pitchFamily="18" charset="0"/>
                              <a:ea typeface="Cambria Math" panose="02040503050406030204" pitchFamily="18" charset="0"/>
                            </a:rPr>
                          </m:ctrlPr>
                        </m:dPr>
                        <m:e>
                          <m:r>
                            <a:rPr lang="it-IT" sz="2400" i="1">
                              <a:latin typeface="Cambria Math" panose="02040503050406030204" pitchFamily="18" charset="0"/>
                              <a:ea typeface="Cambria Math" panose="02040503050406030204" pitchFamily="18" charset="0"/>
                            </a:rPr>
                            <m:t>𝑥</m:t>
                          </m:r>
                        </m:e>
                      </m:d>
                    </m:oMath>
                  </m:oMathPara>
                </a14:m>
                <a:endParaRPr lang="it-IT" sz="24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𝑥</m:t>
                      </m:r>
                      <m:r>
                        <a:rPr lang="it-IT" sz="2400" b="0" i="1" smtClean="0">
                          <a:latin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𝑥</m:t>
                      </m:r>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𝛾</m:t>
                      </m:r>
                      <m:r>
                        <a:rPr lang="it-IT" sz="2400" b="0" i="1" smtClean="0">
                          <a:latin typeface="Cambria Math" panose="02040503050406030204" pitchFamily="18" charset="0"/>
                          <a:ea typeface="Cambria Math" panose="02040503050406030204" pitchFamily="18" charset="0"/>
                        </a:rPr>
                        <m:t>h𝑣</m:t>
                      </m:r>
                    </m:oMath>
                  </m:oMathPara>
                </a14:m>
                <a:endParaRPr lang="it-IT" sz="2400" b="0" dirty="0">
                  <a:ea typeface="Cambria Math" panose="02040503050406030204" pitchFamily="18" charset="0"/>
                </a:endParaRPr>
              </a:p>
              <a:p>
                <a:pPr marL="0" indent="0">
                  <a:buNone/>
                </a:pPr>
                <a:endParaRPr lang="it-IT" sz="24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𝑣</m:t>
                      </m:r>
                      <m:r>
                        <a:rPr lang="it-IT" sz="2400" b="0" i="1" smtClean="0">
                          <a:latin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𝑣</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𝛾</m:t>
                      </m:r>
                      <m:f>
                        <m:fPr>
                          <m:ctrlPr>
                            <a:rPr lang="it-IT" sz="2400" b="0" i="1" smtClean="0">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h</m:t>
                          </m:r>
                        </m:num>
                        <m:den>
                          <m:r>
                            <a:rPr lang="it-IT" sz="2400" b="0" i="1" smtClean="0">
                              <a:latin typeface="Cambria Math" panose="02040503050406030204" pitchFamily="18" charset="0"/>
                              <a:ea typeface="Cambria Math" panose="02040503050406030204" pitchFamily="18" charset="0"/>
                            </a:rPr>
                            <m:t>2</m:t>
                          </m:r>
                        </m:den>
                      </m:f>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𝑎</m:t>
                      </m:r>
                      <m:d>
                        <m:dPr>
                          <m:ctrlPr>
                            <a:rPr lang="it-IT" sz="2400" b="0" i="1" smtClean="0">
                              <a:latin typeface="Cambria Math" panose="02040503050406030204" pitchFamily="18" charset="0"/>
                              <a:ea typeface="Cambria Math" panose="02040503050406030204" pitchFamily="18" charset="0"/>
                            </a:rPr>
                          </m:ctrlPr>
                        </m:dPr>
                        <m:e>
                          <m:r>
                            <a:rPr lang="it-IT" sz="2400" b="0" i="1" smtClean="0">
                              <a:latin typeface="Cambria Math" panose="02040503050406030204" pitchFamily="18" charset="0"/>
                              <a:ea typeface="Cambria Math" panose="02040503050406030204" pitchFamily="18" charset="0"/>
                            </a:rPr>
                            <m:t>𝑥</m:t>
                          </m:r>
                        </m:e>
                      </m:d>
                    </m:oMath>
                  </m:oMathPara>
                </a14:m>
                <a:endParaRPr lang="it-IT" sz="2400" b="0" dirty="0">
                  <a:ea typeface="Cambria Math" panose="02040503050406030204" pitchFamily="18" charset="0"/>
                </a:endParaRPr>
              </a:p>
            </p:txBody>
          </p:sp>
        </mc:Choice>
        <mc:Fallback xmlns="">
          <p:sp>
            <p:nvSpPr>
              <p:cNvPr id="8" name="CasellaDiTesto 7">
                <a:extLst>
                  <a:ext uri="{FF2B5EF4-FFF2-40B4-BE49-F238E27FC236}">
                    <a16:creationId xmlns:a16="http://schemas.microsoft.com/office/drawing/2014/main" id="{CEC88BE6-58AE-8228-672C-A15061120C7B}"/>
                  </a:ext>
                </a:extLst>
              </p:cNvPr>
              <p:cNvSpPr txBox="1">
                <a:spLocks noRot="1" noChangeAspect="1" noMove="1" noResize="1" noEditPoints="1" noAdjustHandles="1" noChangeArrowheads="1" noChangeShapeType="1" noTextEdit="1"/>
              </p:cNvSpPr>
              <p:nvPr/>
            </p:nvSpPr>
            <p:spPr>
              <a:xfrm>
                <a:off x="1176471" y="1466180"/>
                <a:ext cx="4220307" cy="5103705"/>
              </a:xfrm>
              <a:prstGeom prst="rect">
                <a:avLst/>
              </a:prstGeom>
              <a:blipFill>
                <a:blip r:embed="rId2"/>
                <a:stretch>
                  <a:fillRect/>
                </a:stretch>
              </a:blipFill>
              <a:ln>
                <a:solidFill>
                  <a:schemeClr val="accent1">
                    <a:lumMod val="75000"/>
                  </a:schemeClr>
                </a:solid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027DE660-7342-E610-7898-7E747BA00B48}"/>
                  </a:ext>
                </a:extLst>
              </p:cNvPr>
              <p:cNvSpPr txBox="1"/>
              <p:nvPr/>
            </p:nvSpPr>
            <p:spPr>
              <a:xfrm>
                <a:off x="5922504" y="1709163"/>
                <a:ext cx="5880825" cy="4617739"/>
              </a:xfrm>
              <a:prstGeom prst="rect">
                <a:avLst/>
              </a:prstGeom>
              <a:noFill/>
            </p:spPr>
            <p:txBody>
              <a:bodyPr wrap="square" rtlCol="0">
                <a:spAutoFit/>
              </a:bodyPr>
              <a:lstStyle/>
              <a:p>
                <a:r>
                  <a:rPr lang="it-IT" sz="2400" dirty="0"/>
                  <a:t>Where </a:t>
                </a:r>
                <a14:m>
                  <m:oMath xmlns:m="http://schemas.openxmlformats.org/officeDocument/2006/math">
                    <m:r>
                      <a:rPr lang="it-IT" sz="3200" b="0" i="0" smtClean="0">
                        <a:latin typeface="Cambria Math" panose="02040503050406030204" pitchFamily="18" charset="0"/>
                        <a:ea typeface="Cambria Math" panose="02040503050406030204" pitchFamily="18" charset="0"/>
                      </a:rPr>
                      <m:t>    </m:t>
                    </m:r>
                    <m:r>
                      <a:rPr lang="it-IT" sz="3200" b="1" i="1" smtClean="0">
                        <a:solidFill>
                          <a:schemeClr val="tx2">
                            <a:lumMod val="50000"/>
                            <a:lumOff val="50000"/>
                          </a:schemeClr>
                        </a:solidFill>
                        <a:latin typeface="Cambria Math" panose="02040503050406030204" pitchFamily="18" charset="0"/>
                        <a:ea typeface="Cambria Math" panose="02040503050406030204" pitchFamily="18" charset="0"/>
                      </a:rPr>
                      <m:t>𝜸</m:t>
                    </m:r>
                    <m:r>
                      <a:rPr lang="it-IT" sz="3200" b="1" i="1" smtClean="0">
                        <a:solidFill>
                          <a:schemeClr val="tx2">
                            <a:lumMod val="50000"/>
                            <a:lumOff val="50000"/>
                          </a:schemeClr>
                        </a:solidFill>
                        <a:latin typeface="Cambria Math" panose="02040503050406030204" pitchFamily="18" charset="0"/>
                        <a:ea typeface="Cambria Math" panose="02040503050406030204" pitchFamily="18" charset="0"/>
                      </a:rPr>
                      <m:t>=</m:t>
                    </m:r>
                    <m:f>
                      <m:fPr>
                        <m:ctrlPr>
                          <a:rPr lang="it-IT" sz="3200" b="1" i="1" smtClean="0">
                            <a:solidFill>
                              <a:schemeClr val="tx2">
                                <a:lumMod val="50000"/>
                                <a:lumOff val="50000"/>
                              </a:schemeClr>
                            </a:solidFill>
                            <a:latin typeface="Cambria Math" panose="02040503050406030204" pitchFamily="18" charset="0"/>
                            <a:ea typeface="Cambria Math" panose="02040503050406030204" pitchFamily="18" charset="0"/>
                          </a:rPr>
                        </m:ctrlPr>
                      </m:fPr>
                      <m:num>
                        <m:r>
                          <a:rPr lang="it-IT" sz="3200" b="1" i="1" smtClean="0">
                            <a:solidFill>
                              <a:schemeClr val="tx2">
                                <a:lumMod val="50000"/>
                                <a:lumOff val="50000"/>
                              </a:schemeClr>
                            </a:solidFill>
                            <a:latin typeface="Cambria Math" panose="02040503050406030204" pitchFamily="18" charset="0"/>
                            <a:ea typeface="Cambria Math" panose="02040503050406030204" pitchFamily="18" charset="0"/>
                          </a:rPr>
                          <m:t>𝟏</m:t>
                        </m:r>
                      </m:num>
                      <m:den>
                        <m:r>
                          <a:rPr lang="it-IT" sz="3200" b="1" i="1" smtClean="0">
                            <a:solidFill>
                              <a:schemeClr val="tx2">
                                <a:lumMod val="50000"/>
                                <a:lumOff val="50000"/>
                              </a:schemeClr>
                            </a:solidFill>
                            <a:latin typeface="Cambria Math" panose="02040503050406030204" pitchFamily="18" charset="0"/>
                            <a:ea typeface="Cambria Math" panose="02040503050406030204" pitchFamily="18" charset="0"/>
                          </a:rPr>
                          <m:t>𝟐</m:t>
                        </m:r>
                        <m:r>
                          <a:rPr lang="it-IT" sz="3200" b="1" i="1" smtClean="0">
                            <a:solidFill>
                              <a:schemeClr val="tx2">
                                <a:lumMod val="50000"/>
                                <a:lumOff val="50000"/>
                              </a:schemeClr>
                            </a:solidFill>
                            <a:latin typeface="Cambria Math" panose="02040503050406030204" pitchFamily="18" charset="0"/>
                            <a:ea typeface="Cambria Math" panose="02040503050406030204" pitchFamily="18" charset="0"/>
                          </a:rPr>
                          <m:t>−</m:t>
                        </m:r>
                        <m:sSup>
                          <m:sSupPr>
                            <m:ctrlPr>
                              <a:rPr lang="it-IT" sz="3200" b="1" i="1" smtClean="0">
                                <a:solidFill>
                                  <a:schemeClr val="tx2">
                                    <a:lumMod val="50000"/>
                                    <a:lumOff val="50000"/>
                                  </a:schemeClr>
                                </a:solidFill>
                                <a:latin typeface="Cambria Math" panose="02040503050406030204" pitchFamily="18" charset="0"/>
                                <a:ea typeface="Cambria Math" panose="02040503050406030204" pitchFamily="18" charset="0"/>
                              </a:rPr>
                            </m:ctrlPr>
                          </m:sSupPr>
                          <m:e>
                            <m:r>
                              <a:rPr lang="it-IT" sz="3200" b="1" i="1" smtClean="0">
                                <a:solidFill>
                                  <a:schemeClr val="tx2">
                                    <a:lumMod val="50000"/>
                                    <a:lumOff val="50000"/>
                                  </a:schemeClr>
                                </a:solidFill>
                                <a:latin typeface="Cambria Math" panose="02040503050406030204" pitchFamily="18" charset="0"/>
                                <a:ea typeface="Cambria Math" panose="02040503050406030204" pitchFamily="18" charset="0"/>
                              </a:rPr>
                              <m:t>𝟐</m:t>
                            </m:r>
                          </m:e>
                          <m:sup>
                            <m:r>
                              <a:rPr lang="it-IT" sz="3200" b="1" i="1" smtClean="0">
                                <a:solidFill>
                                  <a:schemeClr val="tx2">
                                    <a:lumMod val="50000"/>
                                    <a:lumOff val="50000"/>
                                  </a:schemeClr>
                                </a:solidFill>
                                <a:latin typeface="Cambria Math" panose="02040503050406030204" pitchFamily="18" charset="0"/>
                                <a:ea typeface="Cambria Math" panose="02040503050406030204" pitchFamily="18" charset="0"/>
                              </a:rPr>
                              <m:t>𝟏</m:t>
                            </m:r>
                            <m:r>
                              <a:rPr lang="it-IT" sz="3200" b="1" i="1" smtClean="0">
                                <a:solidFill>
                                  <a:schemeClr val="tx2">
                                    <a:lumMod val="50000"/>
                                    <a:lumOff val="50000"/>
                                  </a:schemeClr>
                                </a:solidFill>
                                <a:latin typeface="Cambria Math" panose="02040503050406030204" pitchFamily="18" charset="0"/>
                                <a:ea typeface="Cambria Math" panose="02040503050406030204" pitchFamily="18" charset="0"/>
                              </a:rPr>
                              <m:t>/</m:t>
                            </m:r>
                            <m:r>
                              <a:rPr lang="it-IT" sz="3200" b="1" i="1" smtClean="0">
                                <a:solidFill>
                                  <a:schemeClr val="tx2">
                                    <a:lumMod val="50000"/>
                                    <a:lumOff val="50000"/>
                                  </a:schemeClr>
                                </a:solidFill>
                                <a:latin typeface="Cambria Math" panose="02040503050406030204" pitchFamily="18" charset="0"/>
                                <a:ea typeface="Cambria Math" panose="02040503050406030204" pitchFamily="18" charset="0"/>
                              </a:rPr>
                              <m:t>𝟑</m:t>
                            </m:r>
                          </m:sup>
                        </m:sSup>
                      </m:den>
                    </m:f>
                  </m:oMath>
                </a14:m>
                <a:endParaRPr lang="it-IT" sz="3200" b="1" dirty="0"/>
              </a:p>
              <a:p>
                <a:endParaRPr lang="it-IT" sz="3200" dirty="0"/>
              </a:p>
              <a:p>
                <a:endParaRPr lang="it-IT" sz="2400" dirty="0"/>
              </a:p>
              <a:p>
                <a:pPr marL="342900" indent="-342900">
                  <a:buFont typeface="Arial" panose="020B0604020202020204" pitchFamily="34" charset="0"/>
                  <a:buChar char="•"/>
                </a:pPr>
                <a:r>
                  <a:rPr lang="it-IT" sz="2400" dirty="0"/>
                  <a:t>Note </a:t>
                </a:r>
                <a:r>
                  <a:rPr lang="it-IT" sz="2400" dirty="0" err="1"/>
                  <a:t>that</a:t>
                </a:r>
                <a:r>
                  <a:rPr lang="it-IT" sz="2400" dirty="0"/>
                  <a:t> </a:t>
                </a:r>
                <a:r>
                  <a:rPr lang="it-IT" sz="2400" dirty="0" err="1"/>
                  <a:t>this</a:t>
                </a:r>
                <a:r>
                  <a:rPr lang="it-IT" sz="2400" dirty="0"/>
                  <a:t> </a:t>
                </a:r>
                <a:r>
                  <a:rPr lang="it-IT" sz="2400" dirty="0" err="1"/>
                  <a:t>method</a:t>
                </a:r>
                <a:r>
                  <a:rPr lang="it-IT" sz="2400" dirty="0"/>
                  <a:t> </a:t>
                </a:r>
                <a:r>
                  <a:rPr lang="it-IT" sz="2400" dirty="0" err="1"/>
                  <a:t>requires</a:t>
                </a:r>
                <a:r>
                  <a:rPr lang="it-IT" sz="2400" dirty="0"/>
                  <a:t> </a:t>
                </a:r>
                <a:r>
                  <a:rPr lang="it-IT" sz="2400" b="1" dirty="0"/>
                  <a:t>3 </a:t>
                </a:r>
                <a:r>
                  <a:rPr lang="it-IT" sz="2400" b="1" dirty="0" err="1"/>
                  <a:t>evaluation</a:t>
                </a:r>
                <a:r>
                  <a:rPr lang="it-IT" sz="2400" b="1" dirty="0"/>
                  <a:t> of the force per time step</a:t>
                </a:r>
                <a:r>
                  <a:rPr lang="it-IT" sz="2400" dirty="0"/>
                  <a:t>, </a:t>
                </a:r>
                <a:r>
                  <a:rPr lang="it-IT" sz="2400" dirty="0" err="1"/>
                  <a:t>as</a:t>
                </a:r>
                <a:r>
                  <a:rPr lang="it-IT" sz="2400" dirty="0"/>
                  <a:t> </a:t>
                </a:r>
                <a:r>
                  <a:rPr lang="it-IT" sz="2400" dirty="0" err="1"/>
                  <a:t>opposed</a:t>
                </a:r>
                <a:r>
                  <a:rPr lang="it-IT" sz="2400" dirty="0"/>
                  <a:t> to just one for the </a:t>
                </a:r>
                <a:r>
                  <a:rPr lang="it-IT" sz="2400" dirty="0" err="1"/>
                  <a:t>leapfrog</a:t>
                </a:r>
                <a:r>
                  <a:rPr lang="it-IT" sz="2400" dirty="0"/>
                  <a:t> </a:t>
                </a:r>
                <a:r>
                  <a:rPr lang="it-IT" sz="2400" dirty="0" err="1"/>
                  <a:t>method</a:t>
                </a:r>
                <a:r>
                  <a:rPr lang="it-IT" sz="2400" dirty="0"/>
                  <a:t>.</a:t>
                </a:r>
              </a:p>
              <a:p>
                <a:pPr marL="342900" indent="-342900">
                  <a:buFont typeface="Arial" panose="020B0604020202020204" pitchFamily="34" charset="0"/>
                  <a:buChar char="•"/>
                </a:pPr>
                <a:r>
                  <a:rPr lang="it-IT" sz="2400" dirty="0"/>
                  <a:t>Note </a:t>
                </a:r>
                <a:r>
                  <a:rPr lang="it-IT" sz="2400" dirty="0" err="1"/>
                  <a:t>too</a:t>
                </a:r>
                <a:r>
                  <a:rPr lang="it-IT" sz="2400" dirty="0"/>
                  <a:t> </a:t>
                </a:r>
                <a:r>
                  <a:rPr lang="it-IT" sz="2400" dirty="0" err="1"/>
                  <a:t>that</a:t>
                </a:r>
                <a:r>
                  <a:rPr lang="it-IT" sz="2400" dirty="0"/>
                  <a:t> the </a:t>
                </a:r>
                <a:r>
                  <a:rPr lang="it-IT" sz="2400" b="1" dirty="0"/>
                  <a:t>steps are </a:t>
                </a:r>
                <a:r>
                  <a:rPr lang="it-IT" sz="2400" b="1" dirty="0" err="1"/>
                  <a:t>symmetric</a:t>
                </a:r>
                <a:r>
                  <a:rPr lang="it-IT" sz="2400" b="1" dirty="0"/>
                  <a:t> </a:t>
                </a:r>
                <a:r>
                  <a:rPr lang="it-IT" sz="2400" b="1" dirty="0" err="1"/>
                  <a:t>about</a:t>
                </a:r>
                <a:r>
                  <a:rPr lang="it-IT" sz="2400" b="1" dirty="0"/>
                  <a:t> the middle one </a:t>
                </a:r>
                <a:r>
                  <a:rPr lang="it-IT" sz="2400" dirty="0"/>
                  <a:t>(</a:t>
                </a:r>
                <a:r>
                  <a:rPr lang="it-IT" sz="2400" dirty="0" err="1"/>
                  <a:t>this</a:t>
                </a:r>
                <a:r>
                  <a:rPr lang="it-IT" sz="2400" dirty="0"/>
                  <a:t> </a:t>
                </a:r>
                <a:r>
                  <a:rPr lang="it-IT" sz="2400" dirty="0" err="1"/>
                  <a:t>ensures</a:t>
                </a:r>
                <a:r>
                  <a:rPr lang="it-IT" sz="2400" dirty="0"/>
                  <a:t> time </a:t>
                </a:r>
                <a:r>
                  <a:rPr lang="it-IT" sz="2400" b="1" dirty="0"/>
                  <a:t>reversal </a:t>
                </a:r>
                <a:r>
                  <a:rPr lang="it-IT" sz="2400" b="1" dirty="0" err="1"/>
                  <a:t>invariance</a:t>
                </a:r>
                <a:r>
                  <a:rPr lang="it-IT" sz="2400" dirty="0"/>
                  <a:t>).</a:t>
                </a:r>
              </a:p>
            </p:txBody>
          </p:sp>
        </mc:Choice>
        <mc:Fallback xmlns="">
          <p:sp>
            <p:nvSpPr>
              <p:cNvPr id="9" name="CasellaDiTesto 8">
                <a:extLst>
                  <a:ext uri="{FF2B5EF4-FFF2-40B4-BE49-F238E27FC236}">
                    <a16:creationId xmlns:a16="http://schemas.microsoft.com/office/drawing/2014/main" id="{027DE660-7342-E610-7898-7E747BA00B48}"/>
                  </a:ext>
                </a:extLst>
              </p:cNvPr>
              <p:cNvSpPr txBox="1">
                <a:spLocks noRot="1" noChangeAspect="1" noMove="1" noResize="1" noEditPoints="1" noAdjustHandles="1" noChangeArrowheads="1" noChangeShapeType="1" noTextEdit="1"/>
              </p:cNvSpPr>
              <p:nvPr/>
            </p:nvSpPr>
            <p:spPr>
              <a:xfrm>
                <a:off x="5922504" y="1709163"/>
                <a:ext cx="5880825" cy="4617739"/>
              </a:xfrm>
              <a:prstGeom prst="rect">
                <a:avLst/>
              </a:prstGeom>
              <a:blipFill>
                <a:blip r:embed="rId3"/>
                <a:stretch>
                  <a:fillRect l="-1660" b="-2111"/>
                </a:stretch>
              </a:blipFill>
            </p:spPr>
            <p:txBody>
              <a:bodyPr/>
              <a:lstStyle/>
              <a:p>
                <a:r>
                  <a:rPr lang="it-IT">
                    <a:noFill/>
                  </a:rPr>
                  <a:t> </a:t>
                </a:r>
              </a:p>
            </p:txBody>
          </p:sp>
        </mc:Fallback>
      </mc:AlternateContent>
      <p:sp>
        <p:nvSpPr>
          <p:cNvPr id="11" name="Rettangolo 10">
            <a:extLst>
              <a:ext uri="{FF2B5EF4-FFF2-40B4-BE49-F238E27FC236}">
                <a16:creationId xmlns:a16="http://schemas.microsoft.com/office/drawing/2014/main" id="{EA1F8A35-28F5-0469-6FE8-9852336FA9F5}"/>
              </a:ext>
            </a:extLst>
          </p:cNvPr>
          <p:cNvSpPr/>
          <p:nvPr/>
        </p:nvSpPr>
        <p:spPr>
          <a:xfrm>
            <a:off x="112542" y="126609"/>
            <a:ext cx="402743" cy="659774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60EABCD3-0BB3-5BB1-0D12-B8307CDEFD15}"/>
              </a:ext>
            </a:extLst>
          </p:cNvPr>
          <p:cNvSpPr/>
          <p:nvPr/>
        </p:nvSpPr>
        <p:spPr>
          <a:xfrm>
            <a:off x="11676715" y="126609"/>
            <a:ext cx="402743" cy="659774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99235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7EE2C9A-BEDC-9546-2593-F81D79437456}"/>
              </a:ext>
            </a:extLst>
          </p:cNvPr>
          <p:cNvSpPr>
            <a:spLocks noGrp="1"/>
          </p:cNvSpPr>
          <p:nvPr>
            <p:ph type="title"/>
          </p:nvPr>
        </p:nvSpPr>
        <p:spPr>
          <a:xfrm>
            <a:off x="6082616" y="1517904"/>
            <a:ext cx="4579288" cy="2796945"/>
          </a:xfrm>
        </p:spPr>
        <p:txBody>
          <a:bodyPr vert="horz" lIns="91440" tIns="45720" rIns="91440" bIns="45720" rtlCol="0" anchor="b">
            <a:normAutofit/>
          </a:bodyPr>
          <a:lstStyle/>
          <a:p>
            <a:r>
              <a:rPr lang="en-US" sz="6000" dirty="0"/>
              <a:t>FINAL RESULTS</a:t>
            </a:r>
          </a:p>
        </p:txBody>
      </p:sp>
      <p:pic>
        <p:nvPicPr>
          <p:cNvPr id="4" name="Picture 3" descr="Graph on document with pen">
            <a:extLst>
              <a:ext uri="{FF2B5EF4-FFF2-40B4-BE49-F238E27FC236}">
                <a16:creationId xmlns:a16="http://schemas.microsoft.com/office/drawing/2014/main" id="{1A044B66-A14C-230A-2690-F9584BE313B6}"/>
              </a:ext>
            </a:extLst>
          </p:cNvPr>
          <p:cNvPicPr>
            <a:picLocks noChangeAspect="1"/>
          </p:cNvPicPr>
          <p:nvPr/>
        </p:nvPicPr>
        <p:blipFill rotWithShape="1">
          <a:blip r:embed="rId2"/>
          <a:srcRect l="23536" r="9812" b="-2"/>
          <a:stretch/>
        </p:blipFill>
        <p:spPr>
          <a:xfrm>
            <a:off x="20" y="758953"/>
            <a:ext cx="5327883" cy="5335854"/>
          </a:xfrm>
          <a:prstGeom prst="rect">
            <a:avLst/>
          </a:prstGeom>
        </p:spPr>
      </p:pic>
    </p:spTree>
    <p:extLst>
      <p:ext uri="{BB962C8B-B14F-4D97-AF65-F5344CB8AC3E}">
        <p14:creationId xmlns:p14="http://schemas.microsoft.com/office/powerpoint/2010/main" val="38204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FA6B5-CF93-6369-08C1-CF7434A0FDCE}"/>
              </a:ext>
            </a:extLst>
          </p:cNvPr>
          <p:cNvSpPr>
            <a:spLocks noGrp="1"/>
          </p:cNvSpPr>
          <p:nvPr>
            <p:ph type="title"/>
          </p:nvPr>
        </p:nvSpPr>
        <p:spPr>
          <a:xfrm>
            <a:off x="1302004" y="1175004"/>
            <a:ext cx="9144000" cy="818896"/>
          </a:xfrm>
        </p:spPr>
        <p:txBody>
          <a:bodyPr>
            <a:normAutofit/>
          </a:bodyPr>
          <a:lstStyle/>
          <a:p>
            <a:r>
              <a:rPr lang="en-US" sz="4400" dirty="0"/>
              <a:t>PARAMETERS OF THE SIMULATION</a:t>
            </a:r>
            <a:endParaRPr lang="it-IT" sz="4400"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7E25E97C-92EA-2432-D9D9-4AEF29A3998E}"/>
                  </a:ext>
                </a:extLst>
              </p:cNvPr>
              <p:cNvSpPr>
                <a:spLocks noGrp="1"/>
              </p:cNvSpPr>
              <p:nvPr>
                <p:ph idx="1"/>
              </p:nvPr>
            </p:nvSpPr>
            <p:spPr>
              <a:xfrm>
                <a:off x="1517904" y="2222500"/>
                <a:ext cx="9144000" cy="3876548"/>
              </a:xfrm>
            </p:spPr>
            <p:txBody>
              <a:bodyPr>
                <a:normAutofit/>
              </a:bodyPr>
              <a:lstStyle/>
              <a:p>
                <a14:m>
                  <m:oMath xmlns:m="http://schemas.openxmlformats.org/officeDocument/2006/math">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𝐿</m:t>
                        </m:r>
                      </m:e>
                      <m:sub>
                        <m:r>
                          <a:rPr lang="it-IT" sz="2400" b="0" i="1" smtClean="0">
                            <a:latin typeface="Cambria Math" panose="02040503050406030204" pitchFamily="18" charset="0"/>
                            <a:ea typeface="Cambria Math" panose="02040503050406030204" pitchFamily="18" charset="0"/>
                          </a:rPr>
                          <m:t>1</m:t>
                        </m:r>
                      </m:sub>
                    </m:sSub>
                  </m:oMath>
                </a14:m>
                <a:r>
                  <a:rPr lang="en-US" dirty="0"/>
                  <a:t> = 250:    length of the domain;</a:t>
                </a:r>
              </a:p>
              <a:p>
                <a14:m>
                  <m:oMath xmlns:m="http://schemas.openxmlformats.org/officeDocument/2006/math">
                    <m:sSub>
                      <m:sSubPr>
                        <m:ctrlPr>
                          <a:rPr lang="it-IT" sz="2800" b="0" i="1" smtClean="0">
                            <a:latin typeface="Cambria Math" panose="02040503050406030204" pitchFamily="18" charset="0"/>
                            <a:ea typeface="Cambria Math" panose="02040503050406030204" pitchFamily="18" charset="0"/>
                          </a:rPr>
                        </m:ctrlPr>
                      </m:sSubPr>
                      <m:e>
                        <m:r>
                          <a:rPr lang="it-IT" sz="2800" b="0" i="1" smtClean="0">
                            <a:latin typeface="Cambria Math" panose="02040503050406030204" pitchFamily="18" charset="0"/>
                            <a:ea typeface="Cambria Math" panose="02040503050406030204" pitchFamily="18" charset="0"/>
                          </a:rPr>
                          <m:t>𝐿</m:t>
                        </m:r>
                      </m:e>
                      <m:sub>
                        <m:r>
                          <a:rPr lang="it-IT" sz="2800" b="0" i="1" smtClean="0">
                            <a:latin typeface="Cambria Math" panose="02040503050406030204" pitchFamily="18" charset="0"/>
                            <a:ea typeface="Cambria Math" panose="02040503050406030204" pitchFamily="18" charset="0"/>
                          </a:rPr>
                          <m:t>2</m:t>
                        </m:r>
                      </m:sub>
                    </m:sSub>
                  </m:oMath>
                </a14:m>
                <a:r>
                  <a:rPr lang="en-US" dirty="0"/>
                  <a:t> = 200:    width of the domain;</a:t>
                </a:r>
              </a:p>
              <a:p>
                <a14:m>
                  <m:oMath xmlns:m="http://schemas.openxmlformats.org/officeDocument/2006/math">
                    <m:r>
                      <a:rPr lang="it-IT" sz="2800" b="0" i="1" smtClean="0">
                        <a:latin typeface="Cambria Math" panose="02040503050406030204" pitchFamily="18" charset="0"/>
                        <a:ea typeface="Cambria Math" panose="02040503050406030204" pitchFamily="18" charset="0"/>
                      </a:rPr>
                      <m:t>𝜀</m:t>
                    </m:r>
                  </m:oMath>
                </a14:m>
                <a:r>
                  <a:rPr lang="en-US" dirty="0"/>
                  <a:t> = 5;</a:t>
                </a:r>
              </a:p>
              <a:p>
                <a14:m>
                  <m:oMath xmlns:m="http://schemas.openxmlformats.org/officeDocument/2006/math">
                    <m:r>
                      <a:rPr lang="it-IT" sz="2800" b="0" i="1" smtClean="0">
                        <a:latin typeface="Cambria Math" panose="02040503050406030204" pitchFamily="18" charset="0"/>
                        <a:ea typeface="Cambria Math" panose="02040503050406030204" pitchFamily="18" charset="0"/>
                      </a:rPr>
                      <m:t>𝜎</m:t>
                    </m:r>
                  </m:oMath>
                </a14:m>
                <a:r>
                  <a:rPr lang="en-US" dirty="0"/>
                  <a:t> = 1;</a:t>
                </a:r>
              </a:p>
              <a:p>
                <a14:m>
                  <m:oMath xmlns:m="http://schemas.openxmlformats.org/officeDocument/2006/math">
                    <m:sSub>
                      <m:sSubPr>
                        <m:ctrlPr>
                          <a:rPr lang="it-IT" sz="2400" b="0" i="1" smtClean="0">
                            <a:latin typeface="Cambria Math" panose="02040503050406030204" pitchFamily="18" charset="0"/>
                            <a:ea typeface="Cambria Math" panose="02040503050406030204" pitchFamily="18" charset="0"/>
                          </a:rPr>
                        </m:ctrlPr>
                      </m:sSubPr>
                      <m:e>
                        <m:r>
                          <a:rPr lang="it-IT" sz="2400" b="0" i="1" smtClean="0">
                            <a:latin typeface="Cambria Math" panose="02040503050406030204" pitchFamily="18" charset="0"/>
                            <a:ea typeface="Cambria Math" panose="02040503050406030204" pitchFamily="18" charset="0"/>
                          </a:rPr>
                          <m:t>𝑟</m:t>
                        </m:r>
                      </m:e>
                      <m:sub>
                        <m:r>
                          <a:rPr lang="it-IT" sz="2400" b="0" i="1" smtClean="0">
                            <a:latin typeface="Cambria Math" panose="02040503050406030204" pitchFamily="18" charset="0"/>
                            <a:ea typeface="Cambria Math" panose="02040503050406030204" pitchFamily="18" charset="0"/>
                          </a:rPr>
                          <m:t>𝑐𝑜</m:t>
                        </m:r>
                      </m:sub>
                    </m:sSub>
                    <m:r>
                      <a:rPr lang="it-IT" sz="2400" b="0" i="1" smtClean="0">
                        <a:latin typeface="Cambria Math" panose="02040503050406030204" pitchFamily="18" charset="0"/>
                        <a:ea typeface="Cambria Math" panose="02040503050406030204" pitchFamily="18" charset="0"/>
                      </a:rPr>
                      <m:t>=2.5 </m:t>
                    </m:r>
                    <m:r>
                      <a:rPr lang="it-IT" sz="2400" b="0" i="1" smtClean="0">
                        <a:latin typeface="Cambria Math" panose="02040503050406030204" pitchFamily="18" charset="0"/>
                        <a:ea typeface="Cambria Math" panose="02040503050406030204" pitchFamily="18" charset="0"/>
                      </a:rPr>
                      <m:t>𝜎</m:t>
                    </m:r>
                  </m:oMath>
                </a14:m>
                <a:endParaRPr lang="en-US" dirty="0"/>
              </a:p>
              <a:p>
                <a:r>
                  <a:rPr lang="en-US" dirty="0"/>
                  <a:t>m = 1;</a:t>
                </a:r>
              </a:p>
              <a:p>
                <a14:m>
                  <m:oMath xmlns:m="http://schemas.openxmlformats.org/officeDocument/2006/math">
                    <m:r>
                      <a:rPr lang="en-US"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𝑡</m:t>
                    </m:r>
                  </m:oMath>
                </a14:m>
                <a:r>
                  <a:rPr lang="en-US" dirty="0"/>
                  <a:t> = 5e-4;</a:t>
                </a:r>
              </a:p>
              <a:p>
                <a:pPr marL="0" indent="0">
                  <a:buNone/>
                </a:pPr>
                <a:endParaRPr lang="en-US" sz="1800" b="0" i="0" dirty="0">
                  <a:effectLst/>
                  <a:latin typeface="Menlo"/>
                </a:endParaRPr>
              </a:p>
              <a:p>
                <a:endParaRPr lang="it-IT" dirty="0"/>
              </a:p>
            </p:txBody>
          </p:sp>
        </mc:Choice>
        <mc:Fallback xmlns="">
          <p:sp>
            <p:nvSpPr>
              <p:cNvPr id="3" name="Segnaposto contenuto 2">
                <a:extLst>
                  <a:ext uri="{FF2B5EF4-FFF2-40B4-BE49-F238E27FC236}">
                    <a16:creationId xmlns:a16="http://schemas.microsoft.com/office/drawing/2014/main" id="{7E25E97C-92EA-2432-D9D9-4AEF29A3998E}"/>
                  </a:ext>
                </a:extLst>
              </p:cNvPr>
              <p:cNvSpPr>
                <a:spLocks noGrp="1" noRot="1" noChangeAspect="1" noMove="1" noResize="1" noEditPoints="1" noAdjustHandles="1" noChangeArrowheads="1" noChangeShapeType="1" noTextEdit="1"/>
              </p:cNvSpPr>
              <p:nvPr>
                <p:ph idx="1"/>
              </p:nvPr>
            </p:nvSpPr>
            <p:spPr>
              <a:xfrm>
                <a:off x="1517904" y="2222500"/>
                <a:ext cx="9144000" cy="3876548"/>
              </a:xfrm>
              <a:blipFill>
                <a:blip r:embed="rId2"/>
                <a:stretch>
                  <a:fillRect l="-1200" t="-1572"/>
                </a:stretch>
              </a:blipFill>
            </p:spPr>
            <p:txBody>
              <a:bodyPr/>
              <a:lstStyle/>
              <a:p>
                <a:r>
                  <a:rPr lang="it-IT">
                    <a:noFill/>
                  </a:rPr>
                  <a:t> </a:t>
                </a:r>
              </a:p>
            </p:txBody>
          </p:sp>
        </mc:Fallback>
      </mc:AlternateContent>
      <p:pic>
        <p:nvPicPr>
          <p:cNvPr id="4098" name="Picture 2" descr="Lennard-Jones Potential - Chemistry LibreTexts">
            <a:extLst>
              <a:ext uri="{FF2B5EF4-FFF2-40B4-BE49-F238E27FC236}">
                <a16:creationId xmlns:a16="http://schemas.microsoft.com/office/drawing/2014/main" id="{455CD2E0-759D-546A-EAAF-1161A60288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88" t="16693" b="26387"/>
          <a:stretch/>
        </p:blipFill>
        <p:spPr bwMode="auto">
          <a:xfrm>
            <a:off x="5283199" y="3822700"/>
            <a:ext cx="3999401" cy="22763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a:extLst>
              <a:ext uri="{FF2B5EF4-FFF2-40B4-BE49-F238E27FC236}">
                <a16:creationId xmlns:a16="http://schemas.microsoft.com/office/drawing/2014/main" id="{458D055D-7F0A-F565-59C7-CF649DDA63C4}"/>
              </a:ext>
            </a:extLst>
          </p:cNvPr>
          <p:cNvCxnSpPr/>
          <p:nvPr/>
        </p:nvCxnSpPr>
        <p:spPr>
          <a:xfrm flipV="1">
            <a:off x="5499100" y="3551174"/>
            <a:ext cx="0" cy="1409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52854218-D326-049E-8E28-C9C1AEDECD96}"/>
              </a:ext>
            </a:extLst>
          </p:cNvPr>
          <p:cNvSpPr txBox="1"/>
          <p:nvPr/>
        </p:nvSpPr>
        <p:spPr>
          <a:xfrm>
            <a:off x="6261100" y="3449574"/>
            <a:ext cx="2865656" cy="369332"/>
          </a:xfrm>
          <a:prstGeom prst="rect">
            <a:avLst/>
          </a:prstGeom>
          <a:noFill/>
        </p:spPr>
        <p:txBody>
          <a:bodyPr wrap="none" rtlCol="0">
            <a:spAutoFit/>
          </a:bodyPr>
          <a:lstStyle/>
          <a:p>
            <a:r>
              <a:rPr lang="it-IT" b="1" dirty="0" err="1"/>
              <a:t>Lennard</a:t>
            </a:r>
            <a:r>
              <a:rPr lang="it-IT" b="1" dirty="0"/>
              <a:t>-Jones </a:t>
            </a:r>
            <a:r>
              <a:rPr lang="it-IT" b="1" dirty="0" err="1"/>
              <a:t>Potential</a:t>
            </a:r>
            <a:endParaRPr lang="it-IT" b="1" dirty="0"/>
          </a:p>
        </p:txBody>
      </p:sp>
    </p:spTree>
    <p:extLst>
      <p:ext uri="{BB962C8B-B14F-4D97-AF65-F5344CB8AC3E}">
        <p14:creationId xmlns:p14="http://schemas.microsoft.com/office/powerpoint/2010/main" val="3193401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00"/>
            <a:ext cx="12192000" cy="6096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36D958B-E992-0966-88EA-9BB33A18513F}"/>
              </a:ext>
            </a:extLst>
          </p:cNvPr>
          <p:cNvSpPr>
            <a:spLocks noGrp="1"/>
          </p:cNvSpPr>
          <p:nvPr>
            <p:ph type="title"/>
          </p:nvPr>
        </p:nvSpPr>
        <p:spPr>
          <a:xfrm>
            <a:off x="761999" y="1517903"/>
            <a:ext cx="10668002" cy="1345115"/>
          </a:xfrm>
        </p:spPr>
        <p:txBody>
          <a:bodyPr>
            <a:normAutofit/>
          </a:bodyPr>
          <a:lstStyle/>
          <a:p>
            <a:r>
              <a:rPr lang="it-IT"/>
              <a:t>INDEX</a:t>
            </a:r>
          </a:p>
        </p:txBody>
      </p:sp>
      <p:graphicFrame>
        <p:nvGraphicFramePr>
          <p:cNvPr id="5" name="Segnaposto contenuto 2">
            <a:extLst>
              <a:ext uri="{FF2B5EF4-FFF2-40B4-BE49-F238E27FC236}">
                <a16:creationId xmlns:a16="http://schemas.microsoft.com/office/drawing/2014/main" id="{9687A3D5-6A93-365E-2D6E-65D8714AF668}"/>
              </a:ext>
            </a:extLst>
          </p:cNvPr>
          <p:cNvGraphicFramePr>
            <a:graphicFrameLocks noGrp="1"/>
          </p:cNvGraphicFramePr>
          <p:nvPr>
            <p:ph idx="1"/>
            <p:extLst>
              <p:ext uri="{D42A27DB-BD31-4B8C-83A1-F6EECF244321}">
                <p14:modId xmlns:p14="http://schemas.microsoft.com/office/powerpoint/2010/main" val="3823845654"/>
              </p:ext>
            </p:extLst>
          </p:nvPr>
        </p:nvGraphicFramePr>
        <p:xfrm>
          <a:off x="761999" y="3043450"/>
          <a:ext cx="10668004" cy="2538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3593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55B5583F-9936-4BDA-ACE1-E24A66B94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5AF5A1-4884-4FBA-B1BB-80A2939E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524"/>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5" name="Rectangle 14">
            <a:extLst>
              <a:ext uri="{FF2B5EF4-FFF2-40B4-BE49-F238E27FC236}">
                <a16:creationId xmlns:a16="http://schemas.microsoft.com/office/drawing/2014/main" id="{5A8C16DA-E452-4500-B803-5D451BB09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57238"/>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Content Placeholder 8">
                <a:extLst>
                  <a:ext uri="{FF2B5EF4-FFF2-40B4-BE49-F238E27FC236}">
                    <a16:creationId xmlns:a16="http://schemas.microsoft.com/office/drawing/2014/main" id="{C3E88B63-63D4-EB63-9BBE-017C09C2529B}"/>
                  </a:ext>
                </a:extLst>
              </p:cNvPr>
              <p:cNvSpPr txBox="1">
                <a:spLocks/>
              </p:cNvSpPr>
              <p:nvPr/>
            </p:nvSpPr>
            <p:spPr>
              <a:xfrm>
                <a:off x="974162" y="5477983"/>
                <a:ext cx="4680595" cy="916947"/>
              </a:xfrm>
              <a:prstGeom prst="rect">
                <a:avLst/>
              </a:prstGeom>
            </p:spPr>
            <p:txBody>
              <a:bodyPr vert="horz" lIns="91440" tIns="45720" rIns="91440" bIns="45720" rtlCol="0">
                <a:normAutofit/>
              </a:bodyPr>
              <a:lst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𝒕</m:t>
                    </m:r>
                  </m:oMath>
                </a14:m>
                <a:r>
                  <a:rPr lang="en-US" sz="2400" b="1" dirty="0"/>
                  <a:t> = 5e-4</a:t>
                </a:r>
              </a:p>
            </p:txBody>
          </p:sp>
        </mc:Choice>
        <mc:Fallback xmlns="">
          <p:sp>
            <p:nvSpPr>
              <p:cNvPr id="6" name="Content Placeholder 8">
                <a:extLst>
                  <a:ext uri="{FF2B5EF4-FFF2-40B4-BE49-F238E27FC236}">
                    <a16:creationId xmlns:a16="http://schemas.microsoft.com/office/drawing/2014/main" id="{C3E88B63-63D4-EB63-9BBE-017C09C2529B}"/>
                  </a:ext>
                </a:extLst>
              </p:cNvPr>
              <p:cNvSpPr txBox="1">
                <a:spLocks noRot="1" noChangeAspect="1" noMove="1" noResize="1" noEditPoints="1" noAdjustHandles="1" noChangeArrowheads="1" noChangeShapeType="1" noTextEdit="1"/>
              </p:cNvSpPr>
              <p:nvPr/>
            </p:nvSpPr>
            <p:spPr>
              <a:xfrm>
                <a:off x="974162" y="5477983"/>
                <a:ext cx="4680595" cy="916947"/>
              </a:xfrm>
              <a:prstGeom prst="rect">
                <a:avLst/>
              </a:prstGeom>
              <a:blipFill>
                <a:blip r:embed="rId4"/>
                <a:stretch>
                  <a:fillRect l="-391" t="-5333"/>
                </a:stretch>
              </a:blipFill>
            </p:spPr>
            <p:txBody>
              <a:bodyPr/>
              <a:lstStyle/>
              <a:p>
                <a:r>
                  <a:rPr lang="it-IT">
                    <a:noFill/>
                  </a:rPr>
                  <a:t> </a:t>
                </a:r>
              </a:p>
            </p:txBody>
          </p:sp>
        </mc:Fallback>
      </mc:AlternateContent>
      <p:sp>
        <p:nvSpPr>
          <p:cNvPr id="5" name="CasellaDiTesto 4">
            <a:extLst>
              <a:ext uri="{FF2B5EF4-FFF2-40B4-BE49-F238E27FC236}">
                <a16:creationId xmlns:a16="http://schemas.microsoft.com/office/drawing/2014/main" id="{A13331AC-E843-BDB4-987A-6D75DF79D036}"/>
              </a:ext>
            </a:extLst>
          </p:cNvPr>
          <p:cNvSpPr txBox="1"/>
          <p:nvPr/>
        </p:nvSpPr>
        <p:spPr>
          <a:xfrm>
            <a:off x="1047908" y="912019"/>
            <a:ext cx="801886" cy="369332"/>
          </a:xfrm>
          <a:prstGeom prst="rect">
            <a:avLst/>
          </a:prstGeom>
          <a:noFill/>
        </p:spPr>
        <p:txBody>
          <a:bodyPr wrap="none" rtlCol="0">
            <a:spAutoFit/>
          </a:bodyPr>
          <a:lstStyle/>
          <a:p>
            <a:r>
              <a:rPr lang="it-IT" b="1" dirty="0" err="1"/>
              <a:t>Forest</a:t>
            </a:r>
            <a:endParaRPr lang="it-IT" b="1" dirty="0"/>
          </a:p>
        </p:txBody>
      </p:sp>
      <p:pic>
        <p:nvPicPr>
          <p:cNvPr id="10" name="collq(1)">
            <a:hlinkClick r:id="" action="ppaction://media"/>
            <a:extLst>
              <a:ext uri="{FF2B5EF4-FFF2-40B4-BE49-F238E27FC236}">
                <a16:creationId xmlns:a16="http://schemas.microsoft.com/office/drawing/2014/main" id="{9F4A91FC-83B2-016C-D66C-8810A2E9FA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5674" y="872048"/>
            <a:ext cx="6958920" cy="5219190"/>
          </a:xfrm>
          <a:prstGeom prst="rect">
            <a:avLst/>
          </a:prstGeom>
        </p:spPr>
      </p:pic>
    </p:spTree>
    <p:extLst>
      <p:ext uri="{BB962C8B-B14F-4D97-AF65-F5344CB8AC3E}">
        <p14:creationId xmlns:p14="http://schemas.microsoft.com/office/powerpoint/2010/main" val="310144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55B5583F-9936-4BDA-ACE1-E24A66B94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5AF5A1-4884-4FBA-B1BB-80A2939E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524"/>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5" name="Rectangle 14">
            <a:extLst>
              <a:ext uri="{FF2B5EF4-FFF2-40B4-BE49-F238E27FC236}">
                <a16:creationId xmlns:a16="http://schemas.microsoft.com/office/drawing/2014/main" id="{5A8C16DA-E452-4500-B803-5D451BB09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57238"/>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llp">
            <a:hlinkClick r:id="" action="ppaction://media"/>
            <a:extLst>
              <a:ext uri="{FF2B5EF4-FFF2-40B4-BE49-F238E27FC236}">
                <a16:creationId xmlns:a16="http://schemas.microsoft.com/office/drawing/2014/main" id="{F3919E0B-AF3F-B398-C160-450455811C0B}"/>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7892" b="7528"/>
          <a:stretch/>
        </p:blipFill>
        <p:spPr>
          <a:xfrm>
            <a:off x="2797562" y="912019"/>
            <a:ext cx="7920592" cy="5024438"/>
          </a:xfrm>
          <a:prstGeom prst="rect">
            <a:avLst/>
          </a:prstGeom>
        </p:spPr>
      </p:pic>
      <mc:AlternateContent xmlns:mc="http://schemas.openxmlformats.org/markup-compatibility/2006" xmlns:a14="http://schemas.microsoft.com/office/drawing/2010/main">
        <mc:Choice Requires="a14">
          <p:sp>
            <p:nvSpPr>
              <p:cNvPr id="6" name="Content Placeholder 8">
                <a:extLst>
                  <a:ext uri="{FF2B5EF4-FFF2-40B4-BE49-F238E27FC236}">
                    <a16:creationId xmlns:a16="http://schemas.microsoft.com/office/drawing/2014/main" id="{C3E88B63-63D4-EB63-9BBE-017C09C2529B}"/>
                  </a:ext>
                </a:extLst>
              </p:cNvPr>
              <p:cNvSpPr txBox="1">
                <a:spLocks/>
              </p:cNvSpPr>
              <p:nvPr/>
            </p:nvSpPr>
            <p:spPr>
              <a:xfrm>
                <a:off x="974162" y="5477983"/>
                <a:ext cx="4680595" cy="916947"/>
              </a:xfrm>
              <a:prstGeom prst="rect">
                <a:avLst/>
              </a:prstGeom>
            </p:spPr>
            <p:txBody>
              <a:bodyPr vert="horz" lIns="91440" tIns="45720" rIns="91440" bIns="45720" rtlCol="0">
                <a:normAutofit/>
              </a:bodyPr>
              <a:lst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𝒕</m:t>
                    </m:r>
                  </m:oMath>
                </a14:m>
                <a:r>
                  <a:rPr lang="en-US" sz="2400" b="1" dirty="0"/>
                  <a:t> = 5e-4</a:t>
                </a:r>
              </a:p>
            </p:txBody>
          </p:sp>
        </mc:Choice>
        <mc:Fallback xmlns="">
          <p:sp>
            <p:nvSpPr>
              <p:cNvPr id="6" name="Content Placeholder 8">
                <a:extLst>
                  <a:ext uri="{FF2B5EF4-FFF2-40B4-BE49-F238E27FC236}">
                    <a16:creationId xmlns:a16="http://schemas.microsoft.com/office/drawing/2014/main" id="{C3E88B63-63D4-EB63-9BBE-017C09C2529B}"/>
                  </a:ext>
                </a:extLst>
              </p:cNvPr>
              <p:cNvSpPr txBox="1">
                <a:spLocks noRot="1" noChangeAspect="1" noMove="1" noResize="1" noEditPoints="1" noAdjustHandles="1" noChangeArrowheads="1" noChangeShapeType="1" noTextEdit="1"/>
              </p:cNvSpPr>
              <p:nvPr/>
            </p:nvSpPr>
            <p:spPr>
              <a:xfrm>
                <a:off x="974162" y="5477983"/>
                <a:ext cx="4680595" cy="916947"/>
              </a:xfrm>
              <a:prstGeom prst="rect">
                <a:avLst/>
              </a:prstGeom>
              <a:blipFill>
                <a:blip r:embed="rId5"/>
                <a:stretch>
                  <a:fillRect l="-391" t="-5333"/>
                </a:stretch>
              </a:blipFill>
            </p:spPr>
            <p:txBody>
              <a:bodyPr/>
              <a:lstStyle/>
              <a:p>
                <a:r>
                  <a:rPr lang="it-IT">
                    <a:noFill/>
                  </a:rPr>
                  <a:t> </a:t>
                </a:r>
              </a:p>
            </p:txBody>
          </p:sp>
        </mc:Fallback>
      </mc:AlternateContent>
      <p:sp>
        <p:nvSpPr>
          <p:cNvPr id="5" name="CasellaDiTesto 4">
            <a:extLst>
              <a:ext uri="{FF2B5EF4-FFF2-40B4-BE49-F238E27FC236}">
                <a16:creationId xmlns:a16="http://schemas.microsoft.com/office/drawing/2014/main" id="{A13331AC-E843-BDB4-987A-6D75DF79D036}"/>
              </a:ext>
            </a:extLst>
          </p:cNvPr>
          <p:cNvSpPr txBox="1"/>
          <p:nvPr/>
        </p:nvSpPr>
        <p:spPr>
          <a:xfrm>
            <a:off x="1047908" y="912019"/>
            <a:ext cx="801886" cy="369332"/>
          </a:xfrm>
          <a:prstGeom prst="rect">
            <a:avLst/>
          </a:prstGeom>
          <a:noFill/>
        </p:spPr>
        <p:txBody>
          <a:bodyPr wrap="none" rtlCol="0">
            <a:spAutoFit/>
          </a:bodyPr>
          <a:lstStyle/>
          <a:p>
            <a:r>
              <a:rPr lang="it-IT" b="1" dirty="0" err="1"/>
              <a:t>Forest</a:t>
            </a:r>
            <a:endParaRPr lang="it-IT" b="1" dirty="0"/>
          </a:p>
        </p:txBody>
      </p:sp>
    </p:spTree>
    <p:extLst>
      <p:ext uri="{BB962C8B-B14F-4D97-AF65-F5344CB8AC3E}">
        <p14:creationId xmlns:p14="http://schemas.microsoft.com/office/powerpoint/2010/main" val="401443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55B5583F-9936-4BDA-ACE1-E24A66B94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75AF5A1-4884-4FBA-B1BB-80A2939E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524"/>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6" name="Rectangle 25">
            <a:extLst>
              <a:ext uri="{FF2B5EF4-FFF2-40B4-BE49-F238E27FC236}">
                <a16:creationId xmlns:a16="http://schemas.microsoft.com/office/drawing/2014/main" id="{5A8C16DA-E452-4500-B803-5D451BB09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57238"/>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Content Placeholder 8">
                <a:extLst>
                  <a:ext uri="{FF2B5EF4-FFF2-40B4-BE49-F238E27FC236}">
                    <a16:creationId xmlns:a16="http://schemas.microsoft.com/office/drawing/2014/main" id="{8A9833AD-0EA5-5CD8-14DA-2098A769A736}"/>
                  </a:ext>
                </a:extLst>
              </p:cNvPr>
              <p:cNvSpPr txBox="1">
                <a:spLocks/>
              </p:cNvSpPr>
              <p:nvPr/>
            </p:nvSpPr>
            <p:spPr>
              <a:xfrm>
                <a:off x="1270253" y="4727018"/>
                <a:ext cx="4680595" cy="916947"/>
              </a:xfrm>
              <a:prstGeom prst="rect">
                <a:avLst/>
              </a:prstGeom>
            </p:spPr>
            <p:txBody>
              <a:bodyPr vert="horz" lIns="91440" tIns="45720" rIns="91440" bIns="45720" rtlCol="0">
                <a:normAutofit/>
              </a:bodyPr>
              <a:lst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𝒕</m:t>
                    </m:r>
                  </m:oMath>
                </a14:m>
                <a:r>
                  <a:rPr lang="en-US" sz="2400" b="1" dirty="0"/>
                  <a:t> = 5e-5</a:t>
                </a:r>
              </a:p>
            </p:txBody>
          </p:sp>
        </mc:Choice>
        <mc:Fallback xmlns="">
          <p:sp>
            <p:nvSpPr>
              <p:cNvPr id="6" name="Content Placeholder 8">
                <a:extLst>
                  <a:ext uri="{FF2B5EF4-FFF2-40B4-BE49-F238E27FC236}">
                    <a16:creationId xmlns:a16="http://schemas.microsoft.com/office/drawing/2014/main" id="{8A9833AD-0EA5-5CD8-14DA-2098A769A736}"/>
                  </a:ext>
                </a:extLst>
              </p:cNvPr>
              <p:cNvSpPr txBox="1">
                <a:spLocks noRot="1" noChangeAspect="1" noMove="1" noResize="1" noEditPoints="1" noAdjustHandles="1" noChangeArrowheads="1" noChangeShapeType="1" noTextEdit="1"/>
              </p:cNvSpPr>
              <p:nvPr/>
            </p:nvSpPr>
            <p:spPr>
              <a:xfrm>
                <a:off x="1270253" y="4727018"/>
                <a:ext cx="4680595" cy="916947"/>
              </a:xfrm>
              <a:prstGeom prst="rect">
                <a:avLst/>
              </a:prstGeom>
              <a:blipFill>
                <a:blip r:embed="rId5"/>
                <a:stretch>
                  <a:fillRect l="-260" t="-5298"/>
                </a:stretch>
              </a:blipFill>
            </p:spPr>
            <p:txBody>
              <a:bodyPr/>
              <a:lstStyle/>
              <a:p>
                <a:r>
                  <a:rPr lang="it-IT">
                    <a:noFill/>
                  </a:rPr>
                  <a:t> </a:t>
                </a:r>
              </a:p>
            </p:txBody>
          </p:sp>
        </mc:Fallback>
      </mc:AlternateContent>
      <p:sp>
        <p:nvSpPr>
          <p:cNvPr id="2" name="CasellaDiTesto 1">
            <a:extLst>
              <a:ext uri="{FF2B5EF4-FFF2-40B4-BE49-F238E27FC236}">
                <a16:creationId xmlns:a16="http://schemas.microsoft.com/office/drawing/2014/main" id="{AE8A9ADC-3240-5656-42EE-30127F3B342E}"/>
              </a:ext>
            </a:extLst>
          </p:cNvPr>
          <p:cNvSpPr txBox="1"/>
          <p:nvPr/>
        </p:nvSpPr>
        <p:spPr>
          <a:xfrm>
            <a:off x="1047908" y="912019"/>
            <a:ext cx="1611660" cy="369332"/>
          </a:xfrm>
          <a:prstGeom prst="rect">
            <a:avLst/>
          </a:prstGeom>
          <a:noFill/>
        </p:spPr>
        <p:txBody>
          <a:bodyPr wrap="none" rtlCol="0">
            <a:spAutoFit/>
          </a:bodyPr>
          <a:lstStyle/>
          <a:p>
            <a:r>
              <a:rPr lang="it-IT" b="1" dirty="0" err="1"/>
              <a:t>Velocity</a:t>
            </a:r>
            <a:r>
              <a:rPr lang="it-IT" b="1" dirty="0"/>
              <a:t> </a:t>
            </a:r>
            <a:r>
              <a:rPr lang="it-IT" b="1" dirty="0" err="1"/>
              <a:t>Verlet</a:t>
            </a:r>
            <a:endParaRPr lang="it-IT" b="1" dirty="0"/>
          </a:p>
        </p:txBody>
      </p:sp>
      <p:pic>
        <p:nvPicPr>
          <p:cNvPr id="3" name="collq">
            <a:hlinkClick r:id="" action="ppaction://media"/>
            <a:extLst>
              <a:ext uri="{FF2B5EF4-FFF2-40B4-BE49-F238E27FC236}">
                <a16:creationId xmlns:a16="http://schemas.microsoft.com/office/drawing/2014/main" id="{146CC4FF-6BB7-9592-3058-2790B381D43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35718" y="912019"/>
            <a:ext cx="6858407" cy="5143805"/>
          </a:xfrm>
          <a:prstGeom prst="rect">
            <a:avLst/>
          </a:prstGeom>
        </p:spPr>
      </p:pic>
    </p:spTree>
    <p:extLst>
      <p:ext uri="{BB962C8B-B14F-4D97-AF65-F5344CB8AC3E}">
        <p14:creationId xmlns:p14="http://schemas.microsoft.com/office/powerpoint/2010/main" val="331095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55B5583F-9936-4BDA-ACE1-E24A66B94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75AF5A1-4884-4FBA-B1BB-80A2939E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524"/>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6" name="Rectangle 25">
            <a:extLst>
              <a:ext uri="{FF2B5EF4-FFF2-40B4-BE49-F238E27FC236}">
                <a16:creationId xmlns:a16="http://schemas.microsoft.com/office/drawing/2014/main" id="{5A8C16DA-E452-4500-B803-5D451BB09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57238"/>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llp">
            <a:hlinkClick r:id="" action="ppaction://media"/>
            <a:extLst>
              <a:ext uri="{FF2B5EF4-FFF2-40B4-BE49-F238E27FC236}">
                <a16:creationId xmlns:a16="http://schemas.microsoft.com/office/drawing/2014/main" id="{E3D151A1-CA8D-C2D7-55F0-5834AB0DC7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5431" b="8725"/>
          <a:stretch/>
        </p:blipFill>
        <p:spPr>
          <a:xfrm>
            <a:off x="3120070" y="766761"/>
            <a:ext cx="7920000" cy="5099213"/>
          </a:xfrm>
          <a:prstGeom prst="rect">
            <a:avLst/>
          </a:prstGeom>
        </p:spPr>
      </p:pic>
      <mc:AlternateContent xmlns:mc="http://schemas.openxmlformats.org/markup-compatibility/2006" xmlns:a14="http://schemas.microsoft.com/office/drawing/2010/main">
        <mc:Choice Requires="a14">
          <p:sp>
            <p:nvSpPr>
              <p:cNvPr id="6" name="Content Placeholder 8">
                <a:extLst>
                  <a:ext uri="{FF2B5EF4-FFF2-40B4-BE49-F238E27FC236}">
                    <a16:creationId xmlns:a16="http://schemas.microsoft.com/office/drawing/2014/main" id="{8A9833AD-0EA5-5CD8-14DA-2098A769A736}"/>
                  </a:ext>
                </a:extLst>
              </p:cNvPr>
              <p:cNvSpPr txBox="1">
                <a:spLocks/>
              </p:cNvSpPr>
              <p:nvPr/>
            </p:nvSpPr>
            <p:spPr>
              <a:xfrm>
                <a:off x="1270253" y="4727018"/>
                <a:ext cx="4680595" cy="916947"/>
              </a:xfrm>
              <a:prstGeom prst="rect">
                <a:avLst/>
              </a:prstGeom>
            </p:spPr>
            <p:txBody>
              <a:bodyPr vert="horz" lIns="91440" tIns="45720" rIns="91440" bIns="45720" rtlCol="0">
                <a:normAutofit/>
              </a:bodyPr>
              <a:lst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𝒕</m:t>
                    </m:r>
                  </m:oMath>
                </a14:m>
                <a:r>
                  <a:rPr lang="en-US" sz="2400" b="1" dirty="0"/>
                  <a:t> = 5e-5</a:t>
                </a:r>
              </a:p>
            </p:txBody>
          </p:sp>
        </mc:Choice>
        <mc:Fallback xmlns="">
          <p:sp>
            <p:nvSpPr>
              <p:cNvPr id="6" name="Content Placeholder 8">
                <a:extLst>
                  <a:ext uri="{FF2B5EF4-FFF2-40B4-BE49-F238E27FC236}">
                    <a16:creationId xmlns:a16="http://schemas.microsoft.com/office/drawing/2014/main" id="{8A9833AD-0EA5-5CD8-14DA-2098A769A736}"/>
                  </a:ext>
                </a:extLst>
              </p:cNvPr>
              <p:cNvSpPr txBox="1">
                <a:spLocks noRot="1" noChangeAspect="1" noMove="1" noResize="1" noEditPoints="1" noAdjustHandles="1" noChangeArrowheads="1" noChangeShapeType="1" noTextEdit="1"/>
              </p:cNvSpPr>
              <p:nvPr/>
            </p:nvSpPr>
            <p:spPr>
              <a:xfrm>
                <a:off x="1270253" y="4727018"/>
                <a:ext cx="4680595" cy="916947"/>
              </a:xfrm>
              <a:prstGeom prst="rect">
                <a:avLst/>
              </a:prstGeom>
              <a:blipFill>
                <a:blip r:embed="rId5"/>
                <a:stretch>
                  <a:fillRect l="-260" t="-5298"/>
                </a:stretch>
              </a:blipFill>
            </p:spPr>
            <p:txBody>
              <a:bodyPr/>
              <a:lstStyle/>
              <a:p>
                <a:r>
                  <a:rPr lang="it-IT">
                    <a:noFill/>
                  </a:rPr>
                  <a:t> </a:t>
                </a:r>
              </a:p>
            </p:txBody>
          </p:sp>
        </mc:Fallback>
      </mc:AlternateContent>
      <p:sp>
        <p:nvSpPr>
          <p:cNvPr id="2" name="CasellaDiTesto 1">
            <a:extLst>
              <a:ext uri="{FF2B5EF4-FFF2-40B4-BE49-F238E27FC236}">
                <a16:creationId xmlns:a16="http://schemas.microsoft.com/office/drawing/2014/main" id="{AE8A9ADC-3240-5656-42EE-30127F3B342E}"/>
              </a:ext>
            </a:extLst>
          </p:cNvPr>
          <p:cNvSpPr txBox="1"/>
          <p:nvPr/>
        </p:nvSpPr>
        <p:spPr>
          <a:xfrm>
            <a:off x="1047908" y="912019"/>
            <a:ext cx="1611660" cy="369332"/>
          </a:xfrm>
          <a:prstGeom prst="rect">
            <a:avLst/>
          </a:prstGeom>
          <a:noFill/>
        </p:spPr>
        <p:txBody>
          <a:bodyPr wrap="none" rtlCol="0">
            <a:spAutoFit/>
          </a:bodyPr>
          <a:lstStyle/>
          <a:p>
            <a:r>
              <a:rPr lang="it-IT" b="1" dirty="0" err="1"/>
              <a:t>Velocity</a:t>
            </a:r>
            <a:r>
              <a:rPr lang="it-IT" b="1" dirty="0"/>
              <a:t> </a:t>
            </a:r>
            <a:r>
              <a:rPr lang="it-IT" b="1" dirty="0" err="1"/>
              <a:t>Verlet</a:t>
            </a:r>
            <a:endParaRPr lang="it-IT" b="1" dirty="0"/>
          </a:p>
        </p:txBody>
      </p:sp>
    </p:spTree>
    <p:extLst>
      <p:ext uri="{BB962C8B-B14F-4D97-AF65-F5344CB8AC3E}">
        <p14:creationId xmlns:p14="http://schemas.microsoft.com/office/powerpoint/2010/main" val="321724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4843B56B-DD63-40AB-85E1-E18901E13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9344E4-CB02-427C-9FF0-E06375167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220E33D0-A190-4F8A-9DB6-C531C95CA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12192000" cy="6099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EF0DA0F-8F0C-2295-FE08-B6BA87AEC165}"/>
              </a:ext>
            </a:extLst>
          </p:cNvPr>
          <p:cNvSpPr>
            <a:spLocks noGrp="1"/>
          </p:cNvSpPr>
          <p:nvPr>
            <p:ph type="title"/>
          </p:nvPr>
        </p:nvSpPr>
        <p:spPr>
          <a:xfrm>
            <a:off x="762000" y="1148536"/>
            <a:ext cx="10668000" cy="964078"/>
          </a:xfrm>
        </p:spPr>
        <p:txBody>
          <a:bodyPr vert="horz" lIns="91440" tIns="45720" rIns="91440" bIns="45720" rtlCol="0" anchor="b">
            <a:normAutofit/>
          </a:bodyPr>
          <a:lstStyle/>
          <a:p>
            <a:r>
              <a:rPr lang="en-US" sz="4800" dirty="0"/>
              <a:t>A little plus    ;)</a:t>
            </a:r>
          </a:p>
        </p:txBody>
      </p:sp>
      <p:pic>
        <p:nvPicPr>
          <p:cNvPr id="6" name="smallCollq" descr="Immagine che contiene testo, schermata, diagramma, Rettangolo&#10;&#10;Descrizione generata automaticamente">
            <a:hlinkClick r:id="" action="ppaction://media"/>
            <a:extLst>
              <a:ext uri="{FF2B5EF4-FFF2-40B4-BE49-F238E27FC236}">
                <a16:creationId xmlns:a16="http://schemas.microsoft.com/office/drawing/2014/main" id="{7EB709E1-2149-F42B-35C7-C6989685702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22197" y="3207057"/>
            <a:ext cx="3341510" cy="2506132"/>
          </a:xfrm>
          <a:prstGeom prst="rect">
            <a:avLst/>
          </a:prstGeom>
        </p:spPr>
      </p:pic>
      <p:pic>
        <p:nvPicPr>
          <p:cNvPr id="5" name="smallCollq" descr="Immagine che contiene schermata, testo, diagramma, cerchio&#10;&#10;Descrizione generata automaticamente">
            <a:hlinkClick r:id="" action="ppaction://media"/>
            <a:extLst>
              <a:ext uri="{FF2B5EF4-FFF2-40B4-BE49-F238E27FC236}">
                <a16:creationId xmlns:a16="http://schemas.microsoft.com/office/drawing/2014/main" id="{F8F70AE0-1A3C-2BDE-CDCC-3A4C00E11D37}"/>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73574" y="3184922"/>
            <a:ext cx="3341510" cy="2506132"/>
          </a:xfrm>
          <a:prstGeom prst="rect">
            <a:avLst/>
          </a:prstGeom>
        </p:spPr>
      </p:pic>
      <p:pic>
        <p:nvPicPr>
          <p:cNvPr id="4" name="smallCollq" descr="Immagine che contiene schermata, testo, diagramma, Rettangolo&#10;&#10;Descrizione generata automaticamente">
            <a:hlinkClick r:id="" action="ppaction://media"/>
            <a:extLst>
              <a:ext uri="{FF2B5EF4-FFF2-40B4-BE49-F238E27FC236}">
                <a16:creationId xmlns:a16="http://schemas.microsoft.com/office/drawing/2014/main" id="{328D1D38-7BB9-6D91-EA6A-166DF952A6F6}"/>
              </a:ext>
            </a:extLst>
          </p:cNvPr>
          <p:cNvPicPr>
            <a:picLocks noGrp="1" noChangeAspect="1"/>
          </p:cNvPicPr>
          <p:nvPr>
            <p:ph idx="1"/>
            <a:videoFile r:link="rId6"/>
            <p:extLst>
              <p:ext uri="{DAA4B4D4-6D71-4841-9C94-3DE7FCFB9230}">
                <p14:media xmlns:p14="http://schemas.microsoft.com/office/powerpoint/2010/main" r:embed="rId5"/>
              </p:ext>
            </p:extLst>
          </p:nvPr>
        </p:nvPicPr>
        <p:blipFill>
          <a:blip r:embed="rId10"/>
          <a:stretch>
            <a:fillRect/>
          </a:stretch>
        </p:blipFill>
        <p:spPr>
          <a:xfrm>
            <a:off x="8085440" y="3184922"/>
            <a:ext cx="3341510" cy="2506132"/>
          </a:xfrm>
          <a:prstGeom prst="rect">
            <a:avLst/>
          </a:prstGeom>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81D6C1A-792A-FB2B-F902-DAF9581EEE56}"/>
                  </a:ext>
                </a:extLst>
              </p:cNvPr>
              <p:cNvSpPr txBox="1"/>
              <p:nvPr/>
            </p:nvSpPr>
            <p:spPr>
              <a:xfrm>
                <a:off x="1084269" y="5788926"/>
                <a:ext cx="2320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𝑟</m:t>
                          </m:r>
                        </m:e>
                        <m:sub>
                          <m:r>
                            <a:rPr lang="it-IT" sz="1800" b="0" i="1" smtClean="0">
                              <a:latin typeface="Cambria Math" panose="02040503050406030204" pitchFamily="18" charset="0"/>
                              <a:ea typeface="Cambria Math" panose="02040503050406030204" pitchFamily="18" charset="0"/>
                            </a:rPr>
                            <m:t>𝑐𝑜</m:t>
                          </m:r>
                        </m:sub>
                      </m:sSub>
                      <m:r>
                        <a:rPr lang="it-IT" sz="1800" b="0" i="1" smtClean="0">
                          <a:latin typeface="Cambria Math" panose="02040503050406030204" pitchFamily="18" charset="0"/>
                          <a:ea typeface="Cambria Math" panose="02040503050406030204" pitchFamily="18" charset="0"/>
                        </a:rPr>
                        <m:t>=1.25 </m:t>
                      </m:r>
                      <m:r>
                        <a:rPr lang="it-IT" sz="1800" b="0"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8" name="CasellaDiTesto 7">
                <a:extLst>
                  <a:ext uri="{FF2B5EF4-FFF2-40B4-BE49-F238E27FC236}">
                    <a16:creationId xmlns:a16="http://schemas.microsoft.com/office/drawing/2014/main" id="{981D6C1A-792A-FB2B-F902-DAF9581EEE56}"/>
                  </a:ext>
                </a:extLst>
              </p:cNvPr>
              <p:cNvSpPr txBox="1">
                <a:spLocks noRot="1" noChangeAspect="1" noMove="1" noResize="1" noEditPoints="1" noAdjustHandles="1" noChangeArrowheads="1" noChangeShapeType="1" noTextEdit="1"/>
              </p:cNvSpPr>
              <p:nvPr/>
            </p:nvSpPr>
            <p:spPr>
              <a:xfrm>
                <a:off x="1084269" y="5788926"/>
                <a:ext cx="2320120" cy="369332"/>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BEBF0E5-36CB-BB7E-55AA-3F5183B94D2B}"/>
                  </a:ext>
                </a:extLst>
              </p:cNvPr>
              <p:cNvSpPr txBox="1"/>
              <p:nvPr/>
            </p:nvSpPr>
            <p:spPr>
              <a:xfrm>
                <a:off x="8615083" y="5788926"/>
                <a:ext cx="2320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𝑟</m:t>
                          </m:r>
                        </m:e>
                        <m:sub>
                          <m:r>
                            <a:rPr lang="it-IT" sz="1800" b="0" i="1" smtClean="0">
                              <a:latin typeface="Cambria Math" panose="02040503050406030204" pitchFamily="18" charset="0"/>
                              <a:ea typeface="Cambria Math" panose="02040503050406030204" pitchFamily="18" charset="0"/>
                            </a:rPr>
                            <m:t>𝑐𝑜</m:t>
                          </m:r>
                        </m:sub>
                      </m:sSub>
                      <m:r>
                        <a:rPr lang="it-IT" sz="1800" b="0" i="1" smtClean="0">
                          <a:latin typeface="Cambria Math" panose="02040503050406030204" pitchFamily="18" charset="0"/>
                          <a:ea typeface="Cambria Math" panose="02040503050406030204" pitchFamily="18" charset="0"/>
                        </a:rPr>
                        <m:t>=10 </m:t>
                      </m:r>
                      <m:r>
                        <a:rPr lang="it-IT" sz="1800" b="0"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9" name="CasellaDiTesto 8">
                <a:extLst>
                  <a:ext uri="{FF2B5EF4-FFF2-40B4-BE49-F238E27FC236}">
                    <a16:creationId xmlns:a16="http://schemas.microsoft.com/office/drawing/2014/main" id="{DBEBF0E5-36CB-BB7E-55AA-3F5183B94D2B}"/>
                  </a:ext>
                </a:extLst>
              </p:cNvPr>
              <p:cNvSpPr txBox="1">
                <a:spLocks noRot="1" noChangeAspect="1" noMove="1" noResize="1" noEditPoints="1" noAdjustHandles="1" noChangeArrowheads="1" noChangeShapeType="1" noTextEdit="1"/>
              </p:cNvSpPr>
              <p:nvPr/>
            </p:nvSpPr>
            <p:spPr>
              <a:xfrm>
                <a:off x="8615083" y="5788926"/>
                <a:ext cx="2320120" cy="369332"/>
              </a:xfrm>
              <a:prstGeom prst="rect">
                <a:avLst/>
              </a:prstGeom>
              <a:blipFill>
                <a:blip r:embed="rId1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6C12FD19-E043-DCB6-BCD1-BFC683820EBB}"/>
                  </a:ext>
                </a:extLst>
              </p:cNvPr>
              <p:cNvSpPr txBox="1"/>
              <p:nvPr/>
            </p:nvSpPr>
            <p:spPr>
              <a:xfrm>
                <a:off x="4932892" y="5788926"/>
                <a:ext cx="2320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𝑟</m:t>
                          </m:r>
                        </m:e>
                        <m:sub>
                          <m:r>
                            <a:rPr lang="it-IT" sz="1800" b="0" i="1" smtClean="0">
                              <a:latin typeface="Cambria Math" panose="02040503050406030204" pitchFamily="18" charset="0"/>
                              <a:ea typeface="Cambria Math" panose="02040503050406030204" pitchFamily="18" charset="0"/>
                            </a:rPr>
                            <m:t>𝑐𝑜</m:t>
                          </m:r>
                        </m:sub>
                      </m:sSub>
                      <m:r>
                        <a:rPr lang="it-IT" sz="1800" b="0" i="1" smtClean="0">
                          <a:latin typeface="Cambria Math" panose="02040503050406030204" pitchFamily="18" charset="0"/>
                          <a:ea typeface="Cambria Math" panose="02040503050406030204" pitchFamily="18" charset="0"/>
                        </a:rPr>
                        <m:t>=2.5 </m:t>
                      </m:r>
                      <m:r>
                        <a:rPr lang="it-IT" sz="1800" b="0"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10" name="CasellaDiTesto 9">
                <a:extLst>
                  <a:ext uri="{FF2B5EF4-FFF2-40B4-BE49-F238E27FC236}">
                    <a16:creationId xmlns:a16="http://schemas.microsoft.com/office/drawing/2014/main" id="{6C12FD19-E043-DCB6-BCD1-BFC683820EBB}"/>
                  </a:ext>
                </a:extLst>
              </p:cNvPr>
              <p:cNvSpPr txBox="1">
                <a:spLocks noRot="1" noChangeAspect="1" noMove="1" noResize="1" noEditPoints="1" noAdjustHandles="1" noChangeArrowheads="1" noChangeShapeType="1" noTextEdit="1"/>
              </p:cNvSpPr>
              <p:nvPr/>
            </p:nvSpPr>
            <p:spPr>
              <a:xfrm>
                <a:off x="4932892" y="5788926"/>
                <a:ext cx="2320120" cy="369332"/>
              </a:xfrm>
              <a:prstGeom prst="rect">
                <a:avLst/>
              </a:prstGeom>
              <a:blipFill>
                <a:blip r:embed="rId1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8069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66"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6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5"/>
                                        </p:tgtEl>
                                      </p:cBhvr>
                                    </p:cmd>
                                  </p:childTnLst>
                                </p:cTn>
                              </p:par>
                            </p:childTnLst>
                          </p:cTn>
                        </p:par>
                      </p:childTnLst>
                    </p:cTn>
                  </p:par>
                </p:childTnLst>
              </p:cTn>
              <p:nextCondLst>
                <p:cond evt="onClick" delay="0">
                  <p:tgtEl>
                    <p:spTgt spid="5"/>
                  </p:tgtEl>
                </p:cond>
              </p:nextCondLst>
            </p:seq>
            <p:video>
              <p:cMediaNode vol="80000">
                <p:cTn id="26" fill="hold" display="0">
                  <p:stCondLst>
                    <p:cond delay="indefinite"/>
                  </p:stCondLst>
                </p:cTn>
                <p:tgtEl>
                  <p:spTgt spid="5"/>
                </p:tgtEl>
              </p:cMediaNode>
            </p:video>
            <p:seq concurrent="1" nextAc="seek">
              <p:cTn id="27" restart="whenNotActive" fill="hold" evtFilter="cancelBubble" nodeType="interactiveSeq">
                <p:stCondLst>
                  <p:cond evt="onClick" delay="0">
                    <p:tgtEl>
                      <p:spTgt spid="6"/>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6"/>
                                        </p:tgtEl>
                                      </p:cBhvr>
                                    </p:cmd>
                                  </p:childTnLst>
                                </p:cTn>
                              </p:par>
                            </p:childTnLst>
                          </p:cTn>
                        </p:par>
                      </p:childTnLst>
                    </p:cTn>
                  </p:par>
                </p:childTnLst>
              </p:cTn>
              <p:nextCondLst>
                <p:cond evt="onClick" delay="0">
                  <p:tgtEl>
                    <p:spTgt spid="6"/>
                  </p:tgtEl>
                </p:cond>
              </p:nextCondLst>
            </p:seq>
            <p:video>
              <p:cMediaNode vol="80000">
                <p:cTn id="32"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4843B56B-DD63-40AB-85E1-E18901E13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9344E4-CB02-427C-9FF0-E06375167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220E33D0-A190-4F8A-9DB6-C531C95CA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12192000" cy="6099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EF0DA0F-8F0C-2295-FE08-B6BA87AEC165}"/>
              </a:ext>
            </a:extLst>
          </p:cNvPr>
          <p:cNvSpPr>
            <a:spLocks noGrp="1"/>
          </p:cNvSpPr>
          <p:nvPr>
            <p:ph type="title"/>
          </p:nvPr>
        </p:nvSpPr>
        <p:spPr>
          <a:xfrm>
            <a:off x="762000" y="1148536"/>
            <a:ext cx="10668000" cy="964078"/>
          </a:xfrm>
        </p:spPr>
        <p:txBody>
          <a:bodyPr vert="horz" lIns="91440" tIns="45720" rIns="91440" bIns="45720" rtlCol="0" anchor="b">
            <a:normAutofit/>
          </a:bodyPr>
          <a:lstStyle/>
          <a:p>
            <a:r>
              <a:rPr lang="en-US" sz="4800" dirty="0"/>
              <a:t>A little plus    ;)</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81D6C1A-792A-FB2B-F902-DAF9581EEE56}"/>
                  </a:ext>
                </a:extLst>
              </p:cNvPr>
              <p:cNvSpPr txBox="1"/>
              <p:nvPr/>
            </p:nvSpPr>
            <p:spPr>
              <a:xfrm>
                <a:off x="1084269" y="5788926"/>
                <a:ext cx="2320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𝑟</m:t>
                          </m:r>
                        </m:e>
                        <m:sub>
                          <m:r>
                            <a:rPr lang="it-IT" sz="1800" b="0" i="1" smtClean="0">
                              <a:latin typeface="Cambria Math" panose="02040503050406030204" pitchFamily="18" charset="0"/>
                              <a:ea typeface="Cambria Math" panose="02040503050406030204" pitchFamily="18" charset="0"/>
                            </a:rPr>
                            <m:t>𝑐𝑜</m:t>
                          </m:r>
                        </m:sub>
                      </m:sSub>
                      <m:r>
                        <a:rPr lang="it-IT" sz="1800" b="0" i="1" smtClean="0">
                          <a:latin typeface="Cambria Math" panose="02040503050406030204" pitchFamily="18" charset="0"/>
                          <a:ea typeface="Cambria Math" panose="02040503050406030204" pitchFamily="18" charset="0"/>
                        </a:rPr>
                        <m:t>=1.25 </m:t>
                      </m:r>
                      <m:r>
                        <a:rPr lang="it-IT" sz="1800" b="0"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8" name="CasellaDiTesto 7">
                <a:extLst>
                  <a:ext uri="{FF2B5EF4-FFF2-40B4-BE49-F238E27FC236}">
                    <a16:creationId xmlns:a16="http://schemas.microsoft.com/office/drawing/2014/main" id="{981D6C1A-792A-FB2B-F902-DAF9581EEE56}"/>
                  </a:ext>
                </a:extLst>
              </p:cNvPr>
              <p:cNvSpPr txBox="1">
                <a:spLocks noRot="1" noChangeAspect="1" noMove="1" noResize="1" noEditPoints="1" noAdjustHandles="1" noChangeArrowheads="1" noChangeShapeType="1" noTextEdit="1"/>
              </p:cNvSpPr>
              <p:nvPr/>
            </p:nvSpPr>
            <p:spPr>
              <a:xfrm>
                <a:off x="1084269" y="5788926"/>
                <a:ext cx="2320120" cy="369332"/>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BEBF0E5-36CB-BB7E-55AA-3F5183B94D2B}"/>
                  </a:ext>
                </a:extLst>
              </p:cNvPr>
              <p:cNvSpPr txBox="1"/>
              <p:nvPr/>
            </p:nvSpPr>
            <p:spPr>
              <a:xfrm>
                <a:off x="8615083" y="5788926"/>
                <a:ext cx="2320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𝑟</m:t>
                          </m:r>
                        </m:e>
                        <m:sub>
                          <m:r>
                            <a:rPr lang="it-IT" sz="1800" b="0" i="1" smtClean="0">
                              <a:latin typeface="Cambria Math" panose="02040503050406030204" pitchFamily="18" charset="0"/>
                              <a:ea typeface="Cambria Math" panose="02040503050406030204" pitchFamily="18" charset="0"/>
                            </a:rPr>
                            <m:t>𝑐𝑜</m:t>
                          </m:r>
                        </m:sub>
                      </m:sSub>
                      <m:r>
                        <a:rPr lang="it-IT" sz="1800" b="0" i="1" smtClean="0">
                          <a:latin typeface="Cambria Math" panose="02040503050406030204" pitchFamily="18" charset="0"/>
                          <a:ea typeface="Cambria Math" panose="02040503050406030204" pitchFamily="18" charset="0"/>
                        </a:rPr>
                        <m:t>=10 </m:t>
                      </m:r>
                      <m:r>
                        <a:rPr lang="it-IT" sz="1800" b="0"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9" name="CasellaDiTesto 8">
                <a:extLst>
                  <a:ext uri="{FF2B5EF4-FFF2-40B4-BE49-F238E27FC236}">
                    <a16:creationId xmlns:a16="http://schemas.microsoft.com/office/drawing/2014/main" id="{DBEBF0E5-36CB-BB7E-55AA-3F5183B94D2B}"/>
                  </a:ext>
                </a:extLst>
              </p:cNvPr>
              <p:cNvSpPr txBox="1">
                <a:spLocks noRot="1" noChangeAspect="1" noMove="1" noResize="1" noEditPoints="1" noAdjustHandles="1" noChangeArrowheads="1" noChangeShapeType="1" noTextEdit="1"/>
              </p:cNvSpPr>
              <p:nvPr/>
            </p:nvSpPr>
            <p:spPr>
              <a:xfrm>
                <a:off x="8615083" y="5788926"/>
                <a:ext cx="2320120" cy="369332"/>
              </a:xfrm>
              <a:prstGeom prst="rect">
                <a:avLst/>
              </a:prstGeom>
              <a:blipFill>
                <a:blip r:embed="rId1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6C12FD19-E043-DCB6-BCD1-BFC683820EBB}"/>
                  </a:ext>
                </a:extLst>
              </p:cNvPr>
              <p:cNvSpPr txBox="1"/>
              <p:nvPr/>
            </p:nvSpPr>
            <p:spPr>
              <a:xfrm>
                <a:off x="4932892" y="5788926"/>
                <a:ext cx="23201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ea typeface="Cambria Math" panose="02040503050406030204" pitchFamily="18" charset="0"/>
                            </a:rPr>
                          </m:ctrlPr>
                        </m:sSubPr>
                        <m:e>
                          <m:r>
                            <a:rPr lang="it-IT" sz="1800" b="0" i="1" smtClean="0">
                              <a:latin typeface="Cambria Math" panose="02040503050406030204" pitchFamily="18" charset="0"/>
                              <a:ea typeface="Cambria Math" panose="02040503050406030204" pitchFamily="18" charset="0"/>
                            </a:rPr>
                            <m:t>𝑟</m:t>
                          </m:r>
                        </m:e>
                        <m:sub>
                          <m:r>
                            <a:rPr lang="it-IT" sz="1800" b="0" i="1" smtClean="0">
                              <a:latin typeface="Cambria Math" panose="02040503050406030204" pitchFamily="18" charset="0"/>
                              <a:ea typeface="Cambria Math" panose="02040503050406030204" pitchFamily="18" charset="0"/>
                            </a:rPr>
                            <m:t>𝑐𝑜</m:t>
                          </m:r>
                        </m:sub>
                      </m:sSub>
                      <m:r>
                        <a:rPr lang="it-IT" sz="1800" b="0" i="1" smtClean="0">
                          <a:latin typeface="Cambria Math" panose="02040503050406030204" pitchFamily="18" charset="0"/>
                          <a:ea typeface="Cambria Math" panose="02040503050406030204" pitchFamily="18" charset="0"/>
                        </a:rPr>
                        <m:t>=2.5 </m:t>
                      </m:r>
                      <m:r>
                        <a:rPr lang="it-IT" sz="1800" b="0"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10" name="CasellaDiTesto 9">
                <a:extLst>
                  <a:ext uri="{FF2B5EF4-FFF2-40B4-BE49-F238E27FC236}">
                    <a16:creationId xmlns:a16="http://schemas.microsoft.com/office/drawing/2014/main" id="{6C12FD19-E043-DCB6-BCD1-BFC683820EBB}"/>
                  </a:ext>
                </a:extLst>
              </p:cNvPr>
              <p:cNvSpPr txBox="1">
                <a:spLocks noRot="1" noChangeAspect="1" noMove="1" noResize="1" noEditPoints="1" noAdjustHandles="1" noChangeArrowheads="1" noChangeShapeType="1" noTextEdit="1"/>
              </p:cNvSpPr>
              <p:nvPr/>
            </p:nvSpPr>
            <p:spPr>
              <a:xfrm>
                <a:off x="4932892" y="5788926"/>
                <a:ext cx="2320120" cy="369332"/>
              </a:xfrm>
              <a:prstGeom prst="rect">
                <a:avLst/>
              </a:prstGeom>
              <a:blipFill>
                <a:blip r:embed="rId13"/>
                <a:stretch>
                  <a:fillRect/>
                </a:stretch>
              </a:blipFill>
            </p:spPr>
            <p:txBody>
              <a:bodyPr/>
              <a:lstStyle/>
              <a:p>
                <a:r>
                  <a:rPr lang="it-IT">
                    <a:noFill/>
                  </a:rPr>
                  <a:t> </a:t>
                </a:r>
              </a:p>
            </p:txBody>
          </p:sp>
        </mc:Fallback>
      </mc:AlternateContent>
      <p:pic>
        <p:nvPicPr>
          <p:cNvPr id="14" name="Immagine 13" descr="Immagine che contiene testo, linea, diagramma, Diagramma&#10;&#10;Descrizione generata automaticamente">
            <a:extLst>
              <a:ext uri="{FF2B5EF4-FFF2-40B4-BE49-F238E27FC236}">
                <a16:creationId xmlns:a16="http://schemas.microsoft.com/office/drawing/2014/main" id="{84063702-F7BD-4BA7-5F58-E1EEF1691AF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381" y="2531156"/>
            <a:ext cx="4153461" cy="3115095"/>
          </a:xfrm>
          <a:prstGeom prst="rect">
            <a:avLst/>
          </a:prstGeom>
        </p:spPr>
      </p:pic>
      <p:pic>
        <p:nvPicPr>
          <p:cNvPr id="18" name="Immagine 17" descr="Immagine che contiene testo, linea, Diagramma, schermata&#10;&#10;Descrizione generata automaticamente">
            <a:extLst>
              <a:ext uri="{FF2B5EF4-FFF2-40B4-BE49-F238E27FC236}">
                <a16:creationId xmlns:a16="http://schemas.microsoft.com/office/drawing/2014/main" id="{8E842DD2-A630-29AA-7B8B-ECA7E4E12F7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46550" y="2583483"/>
            <a:ext cx="4153461" cy="3115095"/>
          </a:xfrm>
          <a:prstGeom prst="rect">
            <a:avLst/>
          </a:prstGeom>
        </p:spPr>
      </p:pic>
      <p:pic>
        <p:nvPicPr>
          <p:cNvPr id="7" name="Immagine 6" descr="Immagine che contiene testo, linea, Diagramma, schermata&#10;&#10;Descrizione generata automaticamente">
            <a:extLst>
              <a:ext uri="{FF2B5EF4-FFF2-40B4-BE49-F238E27FC236}">
                <a16:creationId xmlns:a16="http://schemas.microsoft.com/office/drawing/2014/main" id="{9D416BBD-C5DB-98EF-A79F-55BBAD581A9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08011" y="2600421"/>
            <a:ext cx="4153458" cy="3115094"/>
          </a:xfrm>
          <a:prstGeom prst="rect">
            <a:avLst/>
          </a:prstGeom>
        </p:spPr>
      </p:pic>
    </p:spTree>
    <p:extLst>
      <p:ext uri="{BB962C8B-B14F-4D97-AF65-F5344CB8AC3E}">
        <p14:creationId xmlns:p14="http://schemas.microsoft.com/office/powerpoint/2010/main" val="3885998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 name="Rectangle 22">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4">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26">
            <a:extLst>
              <a:ext uri="{FF2B5EF4-FFF2-40B4-BE49-F238E27FC236}">
                <a16:creationId xmlns:a16="http://schemas.microsoft.com/office/drawing/2014/main" id="{47C897C6-901F-410E-B2AC-162ED94B0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6F2B9DB-0C36-9158-B460-B73E404F35EF}"/>
              </a:ext>
            </a:extLst>
          </p:cNvPr>
          <p:cNvSpPr>
            <a:spLocks noGrp="1"/>
          </p:cNvSpPr>
          <p:nvPr>
            <p:ph type="title"/>
          </p:nvPr>
        </p:nvSpPr>
        <p:spPr>
          <a:xfrm>
            <a:off x="1517903" y="1461686"/>
            <a:ext cx="4680595" cy="2853164"/>
          </a:xfrm>
        </p:spPr>
        <p:txBody>
          <a:bodyPr vert="horz" lIns="91440" tIns="45720" rIns="91440" bIns="45720" rtlCol="0" anchor="ctr">
            <a:normAutofit/>
          </a:bodyPr>
          <a:lstStyle/>
          <a:p>
            <a:r>
              <a:rPr lang="en-US" sz="6000" dirty="0"/>
              <a:t>Thanks for the attention</a:t>
            </a:r>
          </a:p>
        </p:txBody>
      </p:sp>
      <p:pic>
        <p:nvPicPr>
          <p:cNvPr id="7" name="Graphic 6" descr="Mani che applaudono contorno">
            <a:extLst>
              <a:ext uri="{FF2B5EF4-FFF2-40B4-BE49-F238E27FC236}">
                <a16:creationId xmlns:a16="http://schemas.microsoft.com/office/drawing/2014/main" id="{557675FD-6869-7226-9658-7250C49855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6842761" y="1514857"/>
            <a:ext cx="3828287" cy="3828287"/>
          </a:xfrm>
          <a:prstGeom prst="rect">
            <a:avLst/>
          </a:prstGeom>
        </p:spPr>
      </p:pic>
    </p:spTree>
    <p:extLst>
      <p:ext uri="{BB962C8B-B14F-4D97-AF65-F5344CB8AC3E}">
        <p14:creationId xmlns:p14="http://schemas.microsoft.com/office/powerpoint/2010/main" val="2298795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47C897C6-901F-410E-B2AC-162ED94B0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1F00A8C-603B-9911-B161-88466E113DBB}"/>
              </a:ext>
            </a:extLst>
          </p:cNvPr>
          <p:cNvSpPr>
            <a:spLocks noGrp="1"/>
          </p:cNvSpPr>
          <p:nvPr>
            <p:ph type="title"/>
          </p:nvPr>
        </p:nvSpPr>
        <p:spPr>
          <a:xfrm>
            <a:off x="1517903" y="1461686"/>
            <a:ext cx="4680595" cy="2853164"/>
          </a:xfrm>
        </p:spPr>
        <p:txBody>
          <a:bodyPr vert="horz" lIns="91440" tIns="45720" rIns="91440" bIns="45720" rtlCol="0" anchor="ctr">
            <a:normAutofit/>
          </a:bodyPr>
          <a:lstStyle/>
          <a:p>
            <a:r>
              <a:rPr lang="en-US" sz="6000" dirty="0"/>
              <a:t>THE CUT OFF METHOD</a:t>
            </a:r>
          </a:p>
        </p:txBody>
      </p:sp>
      <p:pic>
        <p:nvPicPr>
          <p:cNvPr id="6" name="Graphic 5" descr="Forbici">
            <a:extLst>
              <a:ext uri="{FF2B5EF4-FFF2-40B4-BE49-F238E27FC236}">
                <a16:creationId xmlns:a16="http://schemas.microsoft.com/office/drawing/2014/main" id="{01810954-6AA6-F0C6-C84F-A387180786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761" y="1514857"/>
            <a:ext cx="3828287" cy="3828287"/>
          </a:xfrm>
          <a:prstGeom prst="rect">
            <a:avLst/>
          </a:prstGeom>
        </p:spPr>
      </p:pic>
    </p:spTree>
    <p:extLst>
      <p:ext uri="{BB962C8B-B14F-4D97-AF65-F5344CB8AC3E}">
        <p14:creationId xmlns:p14="http://schemas.microsoft.com/office/powerpoint/2010/main" val="330490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piction of the difference between the cutoff distance and the pair... |  Download Scientific Diagram">
            <a:extLst>
              <a:ext uri="{FF2B5EF4-FFF2-40B4-BE49-F238E27FC236}">
                <a16:creationId xmlns:a16="http://schemas.microsoft.com/office/drawing/2014/main" id="{20821014-6213-8E74-4849-DBCF80BD6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484" y="3055467"/>
            <a:ext cx="3652281" cy="3647215"/>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7B070267-3648-8EBB-7B0B-93BC91A50D61}"/>
              </a:ext>
            </a:extLst>
          </p:cNvPr>
          <p:cNvSpPr>
            <a:spLocks noGrp="1"/>
          </p:cNvSpPr>
          <p:nvPr>
            <p:ph idx="1"/>
          </p:nvPr>
        </p:nvSpPr>
        <p:spPr>
          <a:xfrm>
            <a:off x="1166212" y="1050878"/>
            <a:ext cx="9356212" cy="2524835"/>
          </a:xfrm>
        </p:spPr>
        <p:txBody>
          <a:bodyPr>
            <a:normAutofit/>
          </a:bodyPr>
          <a:lstStyle/>
          <a:p>
            <a:r>
              <a:rPr lang="en-US" sz="2800" b="0" i="0" dirty="0">
                <a:solidFill>
                  <a:srgbClr val="0D0D0D"/>
                </a:solidFill>
                <a:effectLst/>
                <a:highlight>
                  <a:srgbClr val="FFFFFF"/>
                </a:highlight>
                <a:latin typeface="Söhne"/>
              </a:rPr>
              <a:t>The cut-off method is a common technique used to </a:t>
            </a:r>
            <a:r>
              <a:rPr lang="en-US" sz="2800" b="1" i="0" dirty="0">
                <a:solidFill>
                  <a:srgbClr val="0D0D0D"/>
                </a:solidFill>
                <a:effectLst/>
                <a:highlight>
                  <a:srgbClr val="FFFFFF"/>
                </a:highlight>
                <a:latin typeface="Söhne"/>
              </a:rPr>
              <a:t>approximate the interactions between atoms or molecules</a:t>
            </a:r>
            <a:r>
              <a:rPr lang="en-US" sz="2800" b="0" i="0" dirty="0">
                <a:solidFill>
                  <a:srgbClr val="0D0D0D"/>
                </a:solidFill>
                <a:effectLst/>
                <a:highlight>
                  <a:srgbClr val="FFFFFF"/>
                </a:highlight>
                <a:latin typeface="Söhne"/>
              </a:rPr>
              <a:t>.</a:t>
            </a:r>
          </a:p>
          <a:p>
            <a:r>
              <a:rPr lang="en-US" sz="2800" dirty="0">
                <a:solidFill>
                  <a:srgbClr val="0D0D0D"/>
                </a:solidFill>
                <a:highlight>
                  <a:srgbClr val="FFFFFF"/>
                </a:highlight>
                <a:latin typeface="Söhne"/>
              </a:rPr>
              <a:t>W</a:t>
            </a:r>
            <a:r>
              <a:rPr lang="en-US" sz="2800" b="0" i="0" dirty="0">
                <a:solidFill>
                  <a:srgbClr val="0D0D0D"/>
                </a:solidFill>
                <a:effectLst/>
                <a:highlight>
                  <a:srgbClr val="FFFFFF"/>
                </a:highlight>
                <a:latin typeface="Söhne"/>
              </a:rPr>
              <a:t>hen simulating interparticle interactions, the calculation of forces between every pair can be computationally expensive, especially for large systems.</a:t>
            </a:r>
          </a:p>
        </p:txBody>
      </p:sp>
      <p:sp>
        <p:nvSpPr>
          <p:cNvPr id="6" name="Segnaposto contenuto 2">
            <a:extLst>
              <a:ext uri="{FF2B5EF4-FFF2-40B4-BE49-F238E27FC236}">
                <a16:creationId xmlns:a16="http://schemas.microsoft.com/office/drawing/2014/main" id="{EC5814D4-2EC2-CC86-76A1-21E7E50DEEF4}"/>
              </a:ext>
            </a:extLst>
          </p:cNvPr>
          <p:cNvSpPr txBox="1">
            <a:spLocks/>
          </p:cNvSpPr>
          <p:nvPr/>
        </p:nvSpPr>
        <p:spPr>
          <a:xfrm>
            <a:off x="1152564" y="3575712"/>
            <a:ext cx="5603078" cy="2524835"/>
          </a:xfrm>
          <a:prstGeom prst="rect">
            <a:avLst/>
          </a:prstGeom>
        </p:spPr>
        <p:txBody>
          <a:bodyPr vert="horz" lIns="91440" tIns="45720" rIns="91440" bIns="45720" rtlCol="0">
            <a:normAutofit/>
          </a:bodyPr>
          <a:lst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i="0" dirty="0">
                <a:solidFill>
                  <a:srgbClr val="0D0D0D"/>
                </a:solidFill>
                <a:effectLst/>
                <a:highlight>
                  <a:srgbClr val="FFFFFF"/>
                </a:highlight>
                <a:latin typeface="Söhne"/>
              </a:rPr>
              <a:t>The cut-off method </a:t>
            </a:r>
            <a:r>
              <a:rPr lang="en-US" sz="2800" b="1" i="0" dirty="0">
                <a:solidFill>
                  <a:srgbClr val="0D0D0D"/>
                </a:solidFill>
                <a:effectLst/>
                <a:highlight>
                  <a:srgbClr val="FFFFFF"/>
                </a:highlight>
                <a:latin typeface="Söhne"/>
              </a:rPr>
              <a:t>considering only interactions that are within a certain distance</a:t>
            </a:r>
            <a:r>
              <a:rPr lang="en-US" sz="2800" b="0" i="0" dirty="0">
                <a:solidFill>
                  <a:srgbClr val="0D0D0D"/>
                </a:solidFill>
                <a:effectLst/>
                <a:highlight>
                  <a:srgbClr val="FFFFFF"/>
                </a:highlight>
                <a:latin typeface="Söhne"/>
              </a:rPr>
              <a:t> of each other, while</a:t>
            </a:r>
            <a:r>
              <a:rPr lang="en-US" sz="2800" dirty="0">
                <a:solidFill>
                  <a:srgbClr val="0D0D0D"/>
                </a:solidFill>
                <a:highlight>
                  <a:srgbClr val="FFFFFF"/>
                </a:highlight>
                <a:latin typeface="Söhne"/>
              </a:rPr>
              <a:t> </a:t>
            </a:r>
            <a:r>
              <a:rPr lang="en-US" sz="2800" b="0" i="0" dirty="0">
                <a:solidFill>
                  <a:srgbClr val="0D0D0D"/>
                </a:solidFill>
                <a:effectLst/>
                <a:highlight>
                  <a:srgbClr val="FFFFFF"/>
                </a:highlight>
                <a:latin typeface="Söhne"/>
              </a:rPr>
              <a:t>disregarding interactions beyond this distance.</a:t>
            </a:r>
            <a:endParaRPr lang="it-IT" sz="2800" dirty="0"/>
          </a:p>
        </p:txBody>
      </p:sp>
    </p:spTree>
    <p:extLst>
      <p:ext uri="{BB962C8B-B14F-4D97-AF65-F5344CB8AC3E}">
        <p14:creationId xmlns:p14="http://schemas.microsoft.com/office/powerpoint/2010/main" val="220637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0F5E44B-F375-DB36-E8E6-54CC081EE334}"/>
                  </a:ext>
                </a:extLst>
              </p:cNvPr>
              <p:cNvSpPr>
                <a:spLocks noGrp="1"/>
              </p:cNvSpPr>
              <p:nvPr>
                <p:ph idx="1"/>
              </p:nvPr>
            </p:nvSpPr>
            <p:spPr>
              <a:xfrm>
                <a:off x="1524000" y="1130342"/>
                <a:ext cx="9144000" cy="1951892"/>
              </a:xfrm>
            </p:spPr>
            <p:txBody>
              <a:bodyPr/>
              <a:lstStyle/>
              <a:p>
                <a:r>
                  <a:rPr lang="en-US" b="1" i="0" dirty="0">
                    <a:solidFill>
                      <a:srgbClr val="0D0D0D"/>
                    </a:solidFill>
                    <a:effectLst/>
                    <a:highlight>
                      <a:srgbClr val="FFFFFF"/>
                    </a:highlight>
                    <a:latin typeface="Söhne"/>
                  </a:rPr>
                  <a:t>Cut-off Radius</a:t>
                </a:r>
                <a:r>
                  <a:rPr lang="en-US" b="0" i="0" dirty="0">
                    <a:solidFill>
                      <a:srgbClr val="0D0D0D"/>
                    </a:solidFill>
                    <a:effectLst/>
                    <a:highlight>
                      <a:srgbClr val="FFFFFF"/>
                    </a:highlight>
                    <a:latin typeface="Söhne"/>
                  </a:rPr>
                  <a:t>: A cut-off distance (</a:t>
                </a:r>
                <a14:m>
                  <m:oMath xmlns:m="http://schemas.openxmlformats.org/officeDocument/2006/math">
                    <m:sSub>
                      <m:sSubPr>
                        <m:ctrlPr>
                          <a:rPr lang="it-IT" b="0" i="1" smtClean="0">
                            <a:solidFill>
                              <a:srgbClr val="0D0D0D"/>
                            </a:solidFill>
                            <a:effectLst/>
                            <a:highlight>
                              <a:srgbClr val="FFFFFF"/>
                            </a:highlight>
                            <a:latin typeface="Cambria Math" panose="02040503050406030204" pitchFamily="18" charset="0"/>
                          </a:rPr>
                        </m:ctrlPr>
                      </m:sSubPr>
                      <m:e>
                        <m:r>
                          <a:rPr lang="it-IT" b="0" i="1" smtClean="0">
                            <a:solidFill>
                              <a:srgbClr val="0D0D0D"/>
                            </a:solidFill>
                            <a:effectLst/>
                            <a:highlight>
                              <a:srgbClr val="FFFFFF"/>
                            </a:highlight>
                            <a:latin typeface="Cambria Math" panose="02040503050406030204" pitchFamily="18" charset="0"/>
                          </a:rPr>
                          <m:t>𝑟</m:t>
                        </m:r>
                      </m:e>
                      <m:sub>
                        <m:r>
                          <a:rPr lang="it-IT" b="0" i="1" smtClean="0">
                            <a:solidFill>
                              <a:srgbClr val="0D0D0D"/>
                            </a:solidFill>
                            <a:effectLst/>
                            <a:highlight>
                              <a:srgbClr val="FFFFFF"/>
                            </a:highlight>
                            <a:latin typeface="Cambria Math" panose="02040503050406030204" pitchFamily="18" charset="0"/>
                          </a:rPr>
                          <m:t>𝑐𝑜</m:t>
                        </m:r>
                      </m:sub>
                    </m:sSub>
                  </m:oMath>
                </a14:m>
                <a:r>
                  <a:rPr lang="en-US" b="0" i="0" dirty="0">
                    <a:solidFill>
                      <a:srgbClr val="0D0D0D"/>
                    </a:solidFill>
                    <a:effectLst/>
                    <a:highlight>
                      <a:srgbClr val="FFFFFF"/>
                    </a:highlight>
                    <a:latin typeface="Söhne"/>
                  </a:rPr>
                  <a:t>) is defined, beyond which interactions between atoms or molecules are assumed to be negligible.</a:t>
                </a:r>
              </a:p>
            </p:txBody>
          </p:sp>
        </mc:Choice>
        <mc:Fallback xmlns="">
          <p:sp>
            <p:nvSpPr>
              <p:cNvPr id="3" name="Segnaposto contenuto 2">
                <a:extLst>
                  <a:ext uri="{FF2B5EF4-FFF2-40B4-BE49-F238E27FC236}">
                    <a16:creationId xmlns:a16="http://schemas.microsoft.com/office/drawing/2014/main" id="{40F5E44B-F375-DB36-E8E6-54CC081EE334}"/>
                  </a:ext>
                </a:extLst>
              </p:cNvPr>
              <p:cNvSpPr>
                <a:spLocks noGrp="1" noRot="1" noChangeAspect="1" noMove="1" noResize="1" noEditPoints="1" noAdjustHandles="1" noChangeArrowheads="1" noChangeShapeType="1" noTextEdit="1"/>
              </p:cNvSpPr>
              <p:nvPr>
                <p:ph idx="1"/>
              </p:nvPr>
            </p:nvSpPr>
            <p:spPr>
              <a:xfrm>
                <a:off x="1524000" y="1130342"/>
                <a:ext cx="9144000" cy="1951892"/>
              </a:xfrm>
              <a:blipFill>
                <a:blip r:embed="rId2"/>
                <a:stretch>
                  <a:fillRect l="-1200" t="-3115" r="-1267"/>
                </a:stretch>
              </a:blipFill>
            </p:spPr>
            <p:txBody>
              <a:bodyPr/>
              <a:lstStyle/>
              <a:p>
                <a:r>
                  <a:rPr lang="it-IT">
                    <a:noFill/>
                  </a:rPr>
                  <a:t> </a:t>
                </a:r>
              </a:p>
            </p:txBody>
          </p:sp>
        </mc:Fallback>
      </mc:AlternateContent>
      <p:pic>
        <p:nvPicPr>
          <p:cNvPr id="2050" name="Picture 2" descr="Lennard-Jones potential | Download Scientific Diagram">
            <a:extLst>
              <a:ext uri="{FF2B5EF4-FFF2-40B4-BE49-F238E27FC236}">
                <a16:creationId xmlns:a16="http://schemas.microsoft.com/office/drawing/2014/main" id="{DEDF80E8-CD37-D9C4-A25D-4E6F494539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832"/>
          <a:stretch/>
        </p:blipFill>
        <p:spPr bwMode="auto">
          <a:xfrm>
            <a:off x="4677704" y="2128918"/>
            <a:ext cx="3779196" cy="1951892"/>
          </a:xfrm>
          <a:prstGeom prst="rect">
            <a:avLst/>
          </a:prstGeom>
          <a:noFill/>
          <a:extLst>
            <a:ext uri="{909E8E84-426E-40DD-AFC4-6F175D3DCCD1}">
              <a14:hiddenFill xmlns:a14="http://schemas.microsoft.com/office/drawing/2010/main">
                <a:solidFill>
                  <a:srgbClr val="FFFFFF"/>
                </a:solidFill>
              </a14:hiddenFill>
            </a:ext>
          </a:extLst>
        </p:spPr>
      </p:pic>
      <p:sp>
        <p:nvSpPr>
          <p:cNvPr id="16" name="Segnaposto contenuto 2">
            <a:extLst>
              <a:ext uri="{FF2B5EF4-FFF2-40B4-BE49-F238E27FC236}">
                <a16:creationId xmlns:a16="http://schemas.microsoft.com/office/drawing/2014/main" id="{9B6A0CB4-9469-E4BB-9A14-6898150896B0}"/>
              </a:ext>
            </a:extLst>
          </p:cNvPr>
          <p:cNvSpPr txBox="1">
            <a:spLocks/>
          </p:cNvSpPr>
          <p:nvPr/>
        </p:nvSpPr>
        <p:spPr>
          <a:xfrm>
            <a:off x="1524000" y="4104819"/>
            <a:ext cx="9292389" cy="2846764"/>
          </a:xfrm>
          <a:prstGeom prst="rect">
            <a:avLst/>
          </a:prstGeom>
        </p:spPr>
        <p:txBody>
          <a:bodyPr vert="horz" lIns="91440" tIns="45720" rIns="91440" bIns="45720" rtlCol="0">
            <a:normAutofit/>
          </a:bodyPr>
          <a:lst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D0D0D"/>
                </a:solidFill>
                <a:highlight>
                  <a:srgbClr val="FFFFFF"/>
                </a:highlight>
                <a:latin typeface="Söhne"/>
              </a:rPr>
              <a:t>Pairwise Interactions</a:t>
            </a:r>
            <a:r>
              <a:rPr lang="en-US" dirty="0">
                <a:solidFill>
                  <a:srgbClr val="0D0D0D"/>
                </a:solidFill>
                <a:highlight>
                  <a:srgbClr val="FFFFFF"/>
                </a:highlight>
                <a:latin typeface="Söhne"/>
              </a:rPr>
              <a:t>: During the simulation, for each atom or molecule, only interactions with neighboring atoms or molecules within the cut-off radius are calculated. This significantly reduces the number of pairwise interactions that need to be computed.</a:t>
            </a:r>
            <a:endParaRPr lang="it-IT" dirty="0">
              <a:solidFill>
                <a:srgbClr val="0D0D0D"/>
              </a:solidFill>
              <a:highlight>
                <a:srgbClr val="FFFFFF"/>
              </a:highlight>
              <a:latin typeface="Söhne"/>
            </a:endParaRPr>
          </a:p>
          <a:p>
            <a:endParaRPr lang="it-IT" dirty="0"/>
          </a:p>
        </p:txBody>
      </p:sp>
      <p:cxnSp>
        <p:nvCxnSpPr>
          <p:cNvPr id="18" name="Connettore 2 17">
            <a:extLst>
              <a:ext uri="{FF2B5EF4-FFF2-40B4-BE49-F238E27FC236}">
                <a16:creationId xmlns:a16="http://schemas.microsoft.com/office/drawing/2014/main" id="{0BF78EE9-8604-1007-04D6-1AE271403B01}"/>
              </a:ext>
            </a:extLst>
          </p:cNvPr>
          <p:cNvCxnSpPr/>
          <p:nvPr/>
        </p:nvCxnSpPr>
        <p:spPr>
          <a:xfrm>
            <a:off x="5117910" y="2511185"/>
            <a:ext cx="222458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4B7DDE6A-AFBF-E754-41AB-AB9275883555}"/>
                  </a:ext>
                </a:extLst>
              </p:cNvPr>
              <p:cNvSpPr txBox="1"/>
              <p:nvPr/>
            </p:nvSpPr>
            <p:spPr>
              <a:xfrm>
                <a:off x="5781191" y="2141853"/>
                <a:ext cx="8980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D0D0D"/>
                              </a:solidFill>
                              <a:effectLst/>
                              <a:highlight>
                                <a:srgbClr val="FFFFFF"/>
                              </a:highlight>
                              <a:latin typeface="Cambria Math" panose="02040503050406030204" pitchFamily="18" charset="0"/>
                            </a:rPr>
                          </m:ctrlPr>
                        </m:sSubPr>
                        <m:e>
                          <m:r>
                            <a:rPr lang="it-IT" b="0" i="1" smtClean="0">
                              <a:solidFill>
                                <a:srgbClr val="0D0D0D"/>
                              </a:solidFill>
                              <a:effectLst/>
                              <a:highlight>
                                <a:srgbClr val="FFFFFF"/>
                              </a:highlight>
                              <a:latin typeface="Cambria Math" panose="02040503050406030204" pitchFamily="18" charset="0"/>
                            </a:rPr>
                            <m:t>𝑟</m:t>
                          </m:r>
                        </m:e>
                        <m:sub>
                          <m:r>
                            <a:rPr lang="it-IT" b="0" i="1" smtClean="0">
                              <a:solidFill>
                                <a:srgbClr val="0D0D0D"/>
                              </a:solidFill>
                              <a:effectLst/>
                              <a:highlight>
                                <a:srgbClr val="FFFFFF"/>
                              </a:highlight>
                              <a:latin typeface="Cambria Math" panose="02040503050406030204" pitchFamily="18" charset="0"/>
                            </a:rPr>
                            <m:t>𝑐𝑜</m:t>
                          </m:r>
                        </m:sub>
                      </m:sSub>
                    </m:oMath>
                  </m:oMathPara>
                </a14:m>
                <a:endParaRPr lang="it-IT" dirty="0"/>
              </a:p>
            </p:txBody>
          </p:sp>
        </mc:Choice>
        <mc:Fallback xmlns="">
          <p:sp>
            <p:nvSpPr>
              <p:cNvPr id="19" name="CasellaDiTesto 18">
                <a:extLst>
                  <a:ext uri="{FF2B5EF4-FFF2-40B4-BE49-F238E27FC236}">
                    <a16:creationId xmlns:a16="http://schemas.microsoft.com/office/drawing/2014/main" id="{4B7DDE6A-AFBF-E754-41AB-AB9275883555}"/>
                  </a:ext>
                </a:extLst>
              </p:cNvPr>
              <p:cNvSpPr txBox="1">
                <a:spLocks noRot="1" noChangeAspect="1" noMove="1" noResize="1" noEditPoints="1" noAdjustHandles="1" noChangeArrowheads="1" noChangeShapeType="1" noTextEdit="1"/>
              </p:cNvSpPr>
              <p:nvPr/>
            </p:nvSpPr>
            <p:spPr>
              <a:xfrm>
                <a:off x="5781191" y="2141853"/>
                <a:ext cx="898023" cy="369332"/>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658565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F1FD465-13CB-8DD6-D148-3E357DEA5894}"/>
              </a:ext>
            </a:extLst>
          </p:cNvPr>
          <p:cNvSpPr>
            <a:spLocks noGrp="1"/>
          </p:cNvSpPr>
          <p:nvPr>
            <p:ph type="title"/>
          </p:nvPr>
        </p:nvSpPr>
        <p:spPr>
          <a:xfrm>
            <a:off x="762000" y="743804"/>
            <a:ext cx="4102609" cy="3793482"/>
          </a:xfrm>
        </p:spPr>
        <p:txBody>
          <a:bodyPr vert="horz" lIns="91440" tIns="45720" rIns="91440" bIns="45720" rtlCol="0" anchor="ctr">
            <a:normAutofit/>
          </a:bodyPr>
          <a:lstStyle/>
          <a:p>
            <a:r>
              <a:rPr lang="en-US" sz="6000" dirty="0"/>
              <a:t>THE LINKED CELL METHOD</a:t>
            </a:r>
          </a:p>
        </p:txBody>
      </p:sp>
      <p:pic>
        <p:nvPicPr>
          <p:cNvPr id="5" name="Picture 4">
            <a:extLst>
              <a:ext uri="{FF2B5EF4-FFF2-40B4-BE49-F238E27FC236}">
                <a16:creationId xmlns:a16="http://schemas.microsoft.com/office/drawing/2014/main" id="{02A20CAF-474D-2E40-F68E-EBC227C2FC60}"/>
              </a:ext>
            </a:extLst>
          </p:cNvPr>
          <p:cNvPicPr>
            <a:picLocks noChangeAspect="1"/>
          </p:cNvPicPr>
          <p:nvPr/>
        </p:nvPicPr>
        <p:blipFill rotWithShape="1">
          <a:blip r:embed="rId2"/>
          <a:srcRect l="2716" r="2" b="2"/>
          <a:stretch/>
        </p:blipFill>
        <p:spPr>
          <a:xfrm>
            <a:off x="5349241" y="10"/>
            <a:ext cx="6842759" cy="6857990"/>
          </a:xfrm>
          <a:prstGeom prst="rect">
            <a:avLst/>
          </a:prstGeom>
        </p:spPr>
      </p:pic>
    </p:spTree>
    <p:extLst>
      <p:ext uri="{BB962C8B-B14F-4D97-AF65-F5344CB8AC3E}">
        <p14:creationId xmlns:p14="http://schemas.microsoft.com/office/powerpoint/2010/main" val="7946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456FBC-3913-CCC6-4200-21C1CABBFF10}"/>
              </a:ext>
            </a:extLst>
          </p:cNvPr>
          <p:cNvSpPr>
            <a:spLocks noGrp="1"/>
          </p:cNvSpPr>
          <p:nvPr>
            <p:ph type="title"/>
          </p:nvPr>
        </p:nvSpPr>
        <p:spPr>
          <a:xfrm>
            <a:off x="1517904" y="1138077"/>
            <a:ext cx="9144000" cy="1344168"/>
          </a:xfrm>
        </p:spPr>
        <p:txBody>
          <a:bodyPr/>
          <a:lstStyle/>
          <a:p>
            <a:r>
              <a:rPr lang="it-IT" dirty="0"/>
              <a:t>THE LINKED CELL METHOD</a:t>
            </a:r>
          </a:p>
        </p:txBody>
      </p:sp>
      <p:sp>
        <p:nvSpPr>
          <p:cNvPr id="3" name="Segnaposto contenuto 2">
            <a:extLst>
              <a:ext uri="{FF2B5EF4-FFF2-40B4-BE49-F238E27FC236}">
                <a16:creationId xmlns:a16="http://schemas.microsoft.com/office/drawing/2014/main" id="{B3E90C76-288D-E779-9BF6-1A088CBD7FB4}"/>
              </a:ext>
            </a:extLst>
          </p:cNvPr>
          <p:cNvSpPr>
            <a:spLocks noGrp="1"/>
          </p:cNvSpPr>
          <p:nvPr>
            <p:ph idx="1"/>
          </p:nvPr>
        </p:nvSpPr>
        <p:spPr>
          <a:xfrm>
            <a:off x="1408720" y="2141047"/>
            <a:ext cx="9144000" cy="1464113"/>
          </a:xfrm>
        </p:spPr>
        <p:txBody>
          <a:bodyPr/>
          <a:lstStyle/>
          <a:p>
            <a:r>
              <a:rPr lang="en-US" b="0" i="0" dirty="0">
                <a:solidFill>
                  <a:srgbClr val="0D0D0D"/>
                </a:solidFill>
                <a:effectLst/>
                <a:highlight>
                  <a:srgbClr val="FFFFFF"/>
                </a:highlight>
                <a:latin typeface="Söhne"/>
              </a:rPr>
              <a:t>Its primary purpose is to efficiently locate neighboring particles within a specified interaction range.</a:t>
            </a:r>
          </a:p>
          <a:p>
            <a:r>
              <a:rPr lang="en-US" dirty="0">
                <a:solidFill>
                  <a:srgbClr val="0D0D0D"/>
                </a:solidFill>
                <a:highlight>
                  <a:srgbClr val="FFFFFF"/>
                </a:highlight>
                <a:latin typeface="Söhne"/>
              </a:rPr>
              <a:t>How does it work?</a:t>
            </a:r>
            <a:endParaRPr lang="it-IT" dirty="0">
              <a:solidFill>
                <a:srgbClr val="0D0D0D"/>
              </a:solidFill>
              <a:highlight>
                <a:srgbClr val="FFFFFF"/>
              </a:highlight>
              <a:latin typeface="Söhne"/>
            </a:endParaRPr>
          </a:p>
        </p:txBody>
      </p:sp>
      <p:graphicFrame>
        <p:nvGraphicFramePr>
          <p:cNvPr id="4" name="Tabella 3">
            <a:extLst>
              <a:ext uri="{FF2B5EF4-FFF2-40B4-BE49-F238E27FC236}">
                <a16:creationId xmlns:a16="http://schemas.microsoft.com/office/drawing/2014/main" id="{DE70F890-4AA7-FA48-861B-7B7A174D17C9}"/>
              </a:ext>
            </a:extLst>
          </p:cNvPr>
          <p:cNvGraphicFramePr>
            <a:graphicFrameLocks noGrp="1"/>
          </p:cNvGraphicFramePr>
          <p:nvPr>
            <p:extLst>
              <p:ext uri="{D42A27DB-BD31-4B8C-83A1-F6EECF244321}">
                <p14:modId xmlns:p14="http://schemas.microsoft.com/office/powerpoint/2010/main" val="3293317407"/>
              </p:ext>
            </p:extLst>
          </p:nvPr>
        </p:nvGraphicFramePr>
        <p:xfrm>
          <a:off x="7128976" y="2906875"/>
          <a:ext cx="3903570" cy="3212168"/>
        </p:xfrm>
        <a:graphic>
          <a:graphicData uri="http://schemas.openxmlformats.org/drawingml/2006/table">
            <a:tbl>
              <a:tblPr firstRow="1" bandRow="1">
                <a:tableStyleId>{5940675A-B579-460E-94D1-54222C63F5DA}</a:tableStyleId>
              </a:tblPr>
              <a:tblGrid>
                <a:gridCol w="390357">
                  <a:extLst>
                    <a:ext uri="{9D8B030D-6E8A-4147-A177-3AD203B41FA5}">
                      <a16:colId xmlns:a16="http://schemas.microsoft.com/office/drawing/2014/main" val="351504118"/>
                    </a:ext>
                  </a:extLst>
                </a:gridCol>
                <a:gridCol w="390357">
                  <a:extLst>
                    <a:ext uri="{9D8B030D-6E8A-4147-A177-3AD203B41FA5}">
                      <a16:colId xmlns:a16="http://schemas.microsoft.com/office/drawing/2014/main" val="3163833307"/>
                    </a:ext>
                  </a:extLst>
                </a:gridCol>
                <a:gridCol w="390357">
                  <a:extLst>
                    <a:ext uri="{9D8B030D-6E8A-4147-A177-3AD203B41FA5}">
                      <a16:colId xmlns:a16="http://schemas.microsoft.com/office/drawing/2014/main" val="1582960762"/>
                    </a:ext>
                  </a:extLst>
                </a:gridCol>
                <a:gridCol w="390357">
                  <a:extLst>
                    <a:ext uri="{9D8B030D-6E8A-4147-A177-3AD203B41FA5}">
                      <a16:colId xmlns:a16="http://schemas.microsoft.com/office/drawing/2014/main" val="1819575238"/>
                    </a:ext>
                  </a:extLst>
                </a:gridCol>
                <a:gridCol w="390357">
                  <a:extLst>
                    <a:ext uri="{9D8B030D-6E8A-4147-A177-3AD203B41FA5}">
                      <a16:colId xmlns:a16="http://schemas.microsoft.com/office/drawing/2014/main" val="1708260775"/>
                    </a:ext>
                  </a:extLst>
                </a:gridCol>
                <a:gridCol w="390357">
                  <a:extLst>
                    <a:ext uri="{9D8B030D-6E8A-4147-A177-3AD203B41FA5}">
                      <a16:colId xmlns:a16="http://schemas.microsoft.com/office/drawing/2014/main" val="12328507"/>
                    </a:ext>
                  </a:extLst>
                </a:gridCol>
                <a:gridCol w="390357">
                  <a:extLst>
                    <a:ext uri="{9D8B030D-6E8A-4147-A177-3AD203B41FA5}">
                      <a16:colId xmlns:a16="http://schemas.microsoft.com/office/drawing/2014/main" val="3277994635"/>
                    </a:ext>
                  </a:extLst>
                </a:gridCol>
                <a:gridCol w="390357">
                  <a:extLst>
                    <a:ext uri="{9D8B030D-6E8A-4147-A177-3AD203B41FA5}">
                      <a16:colId xmlns:a16="http://schemas.microsoft.com/office/drawing/2014/main" val="1844078697"/>
                    </a:ext>
                  </a:extLst>
                </a:gridCol>
                <a:gridCol w="390357">
                  <a:extLst>
                    <a:ext uri="{9D8B030D-6E8A-4147-A177-3AD203B41FA5}">
                      <a16:colId xmlns:a16="http://schemas.microsoft.com/office/drawing/2014/main" val="1821329424"/>
                    </a:ext>
                  </a:extLst>
                </a:gridCol>
                <a:gridCol w="390357">
                  <a:extLst>
                    <a:ext uri="{9D8B030D-6E8A-4147-A177-3AD203B41FA5}">
                      <a16:colId xmlns:a16="http://schemas.microsoft.com/office/drawing/2014/main" val="2830987091"/>
                    </a:ext>
                  </a:extLst>
                </a:gridCol>
              </a:tblGrid>
              <a:tr h="401521">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dirty="0"/>
                    </a:p>
                  </a:txBody>
                  <a:tcPr>
                    <a:lnR w="12700" cap="flat" cmpd="sng" algn="ctr">
                      <a:solidFill>
                        <a:schemeClr val="tx1"/>
                      </a:solidFill>
                      <a:prstDash val="solid"/>
                      <a:round/>
                      <a:headEnd type="none" w="med" len="med"/>
                      <a:tailEnd type="none" w="med" len="med"/>
                    </a:lnR>
                    <a:solidFill>
                      <a:schemeClr val="tx1">
                        <a:lumMod val="50000"/>
                        <a:lumOff val="50000"/>
                      </a:schemeClr>
                    </a:solidFill>
                  </a:tcPr>
                </a:tc>
                <a:tc>
                  <a:txBody>
                    <a:bodyPr/>
                    <a:lstStyle/>
                    <a:p>
                      <a:endParaRPr lang="it-I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it-IT" dirty="0"/>
                    </a:p>
                  </a:txBody>
                  <a:tcPr>
                    <a:lnL w="12700" cap="flat" cmpd="sng" algn="ctr">
                      <a:solidFill>
                        <a:schemeClr val="tx1"/>
                      </a:solidFill>
                      <a:prstDash val="solid"/>
                      <a:round/>
                      <a:headEnd type="none" w="med" len="med"/>
                      <a:tailEnd type="none" w="med" len="med"/>
                    </a:lnL>
                    <a:lnB w="28575" cap="flat" cmpd="sng" algn="ctr">
                      <a:solidFill>
                        <a:schemeClr val="accent1"/>
                      </a:solidFill>
                      <a:prstDash val="solid"/>
                      <a:round/>
                      <a:headEnd type="none" w="med" len="med"/>
                      <a:tailEnd type="none" w="med" len="med"/>
                    </a:lnB>
                    <a:solidFill>
                      <a:srgbClr val="FF0000"/>
                    </a:solidFill>
                  </a:tcPr>
                </a:tc>
                <a:tc>
                  <a:txBody>
                    <a:bodyPr/>
                    <a:lstStyle/>
                    <a:p>
                      <a:endParaRPr lang="it-IT" dirty="0"/>
                    </a:p>
                  </a:txBody>
                  <a:tcPr>
                    <a:lnR w="12700" cap="flat" cmpd="sng" algn="ctr">
                      <a:solidFill>
                        <a:schemeClr val="tx1"/>
                      </a:solidFill>
                      <a:prstDash val="solid"/>
                      <a:round/>
                      <a:headEnd type="none" w="med" len="med"/>
                      <a:tailEnd type="none" w="med" len="med"/>
                    </a:lnR>
                    <a:solidFill>
                      <a:srgbClr val="FF0000"/>
                    </a:solidFill>
                  </a:tcPr>
                </a:tc>
                <a:tc>
                  <a:txBody>
                    <a:bodyPr/>
                    <a:lstStyle/>
                    <a:p>
                      <a:endParaRPr lang="it-IT"/>
                    </a:p>
                  </a:txBody>
                  <a:tcPr>
                    <a:lnL w="12700" cap="flat" cmpd="sng" algn="ctr">
                      <a:solidFill>
                        <a:schemeClr val="tx1"/>
                      </a:solidFill>
                      <a:prstDash val="solid"/>
                      <a:round/>
                      <a:headEnd type="none" w="med" len="med"/>
                      <a:tailEnd type="none" w="med" len="med"/>
                    </a:lnL>
                    <a:solidFill>
                      <a:schemeClr val="tx1">
                        <a:lumMod val="50000"/>
                        <a:lumOff val="50000"/>
                      </a:schemeClr>
                    </a:solidFill>
                  </a:tcPr>
                </a:tc>
                <a:tc>
                  <a:txBody>
                    <a:bodyPr/>
                    <a:lstStyle/>
                    <a:p>
                      <a:endParaRPr lang="it-IT"/>
                    </a:p>
                  </a:txBody>
                  <a:tcPr>
                    <a:solidFill>
                      <a:schemeClr val="tx1">
                        <a:lumMod val="50000"/>
                        <a:lumOff val="50000"/>
                      </a:schemeClr>
                    </a:solidFill>
                  </a:tcPr>
                </a:tc>
                <a:extLst>
                  <a:ext uri="{0D108BD9-81ED-4DB2-BD59-A6C34878D82A}">
                    <a16:rowId xmlns:a16="http://schemas.microsoft.com/office/drawing/2014/main" val="1405736273"/>
                  </a:ext>
                </a:extLst>
              </a:tr>
              <a:tr h="401521">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a:p>
                  </a:txBody>
                  <a:tcPr>
                    <a:lnR w="12700" cap="flat" cmpd="sng" algn="ctr">
                      <a:solidFill>
                        <a:schemeClr val="tx1"/>
                      </a:solidFill>
                      <a:prstDash val="solid"/>
                      <a:round/>
                      <a:headEnd type="none" w="med" len="med"/>
                      <a:tailEnd type="none" w="med" len="med"/>
                    </a:lnR>
                    <a:solidFill>
                      <a:schemeClr val="tx1">
                        <a:lumMod val="50000"/>
                        <a:lumOff val="50000"/>
                      </a:schemeClr>
                    </a:solidFill>
                  </a:tcPr>
                </a:tc>
                <a:tc>
                  <a:txBody>
                    <a:bodyPr/>
                    <a:lstStyle/>
                    <a:p>
                      <a:endParaRPr lang="it-IT" dirty="0">
                        <a:solidFill>
                          <a:srgbClr val="FF0000"/>
                        </a:solidFill>
                      </a:endParaRPr>
                    </a:p>
                  </a:txBody>
                  <a:tcPr>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0000"/>
                    </a:solidFill>
                  </a:tcPr>
                </a:tc>
                <a:tc>
                  <a:txBody>
                    <a:bodyPr/>
                    <a:lstStyle/>
                    <a:p>
                      <a:endParaRPr lang="it-IT" dirty="0"/>
                    </a:p>
                  </a:txBody>
                  <a:tcP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endParaRPr lang="it-IT" dirty="0"/>
                    </a:p>
                  </a:txBody>
                  <a:tcPr>
                    <a:lnL w="28575"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0000"/>
                    </a:solidFill>
                  </a:tcPr>
                </a:tc>
                <a:tc>
                  <a:txBody>
                    <a:bodyPr/>
                    <a:lstStyle/>
                    <a:p>
                      <a:endParaRPr lang="it-IT"/>
                    </a:p>
                  </a:txBody>
                  <a:tcPr>
                    <a:lnL w="12700" cap="flat" cmpd="sng" algn="ctr">
                      <a:solidFill>
                        <a:schemeClr val="tx1"/>
                      </a:solidFill>
                      <a:prstDash val="solid"/>
                      <a:round/>
                      <a:headEnd type="none" w="med" len="med"/>
                      <a:tailEnd type="none" w="med" len="med"/>
                    </a:lnL>
                    <a:solidFill>
                      <a:schemeClr val="tx1">
                        <a:lumMod val="50000"/>
                        <a:lumOff val="50000"/>
                      </a:schemeClr>
                    </a:solidFill>
                  </a:tcPr>
                </a:tc>
                <a:tc>
                  <a:txBody>
                    <a:bodyPr/>
                    <a:lstStyle/>
                    <a:p>
                      <a:endParaRPr lang="it-IT"/>
                    </a:p>
                  </a:txBody>
                  <a:tcPr>
                    <a:solidFill>
                      <a:schemeClr val="tx1">
                        <a:lumMod val="50000"/>
                        <a:lumOff val="50000"/>
                      </a:schemeClr>
                    </a:solidFill>
                  </a:tcPr>
                </a:tc>
                <a:extLst>
                  <a:ext uri="{0D108BD9-81ED-4DB2-BD59-A6C34878D82A}">
                    <a16:rowId xmlns:a16="http://schemas.microsoft.com/office/drawing/2014/main" val="2223221299"/>
                  </a:ext>
                </a:extLst>
              </a:tr>
              <a:tr h="401521">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a:p>
                  </a:txBody>
                  <a:tcPr>
                    <a:lnR w="12700" cap="flat" cmpd="sng" algn="ctr">
                      <a:solidFill>
                        <a:schemeClr val="tx1"/>
                      </a:solidFill>
                      <a:prstDash val="solid"/>
                      <a:round/>
                      <a:headEnd type="none" w="med" len="med"/>
                      <a:tailEnd type="none" w="med" len="med"/>
                    </a:lnR>
                    <a:solidFill>
                      <a:schemeClr val="tx1">
                        <a:lumMod val="50000"/>
                        <a:lumOff val="50000"/>
                      </a:schemeClr>
                    </a:solidFill>
                  </a:tcPr>
                </a:tc>
                <a:tc>
                  <a:txBody>
                    <a:bodyPr/>
                    <a:lstStyle/>
                    <a:p>
                      <a:endParaRPr lang="it-IT"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0000"/>
                    </a:solidFill>
                  </a:tcPr>
                </a:tc>
                <a:tc>
                  <a:txBody>
                    <a:bodyPr/>
                    <a:lstStyle/>
                    <a:p>
                      <a:endParaRPr lang="it-IT" dirty="0"/>
                    </a:p>
                  </a:txBody>
                  <a:tcPr>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it-I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0000"/>
                    </a:solidFill>
                  </a:tcPr>
                </a:tc>
                <a:tc>
                  <a:txBody>
                    <a:bodyPr/>
                    <a:lstStyle/>
                    <a:p>
                      <a:endParaRPr lang="it-IT"/>
                    </a:p>
                  </a:txBody>
                  <a:tcPr>
                    <a:lnL w="12700" cap="flat" cmpd="sng" algn="ctr">
                      <a:solidFill>
                        <a:schemeClr val="tx1"/>
                      </a:solidFill>
                      <a:prstDash val="solid"/>
                      <a:round/>
                      <a:headEnd type="none" w="med" len="med"/>
                      <a:tailEnd type="none" w="med" len="med"/>
                    </a:lnL>
                    <a:solidFill>
                      <a:schemeClr val="tx1">
                        <a:lumMod val="50000"/>
                        <a:lumOff val="50000"/>
                      </a:schemeClr>
                    </a:solidFill>
                  </a:tcPr>
                </a:tc>
                <a:tc>
                  <a:txBody>
                    <a:bodyPr/>
                    <a:lstStyle/>
                    <a:p>
                      <a:endParaRPr lang="it-IT"/>
                    </a:p>
                  </a:txBody>
                  <a:tcPr>
                    <a:solidFill>
                      <a:schemeClr val="tx1">
                        <a:lumMod val="50000"/>
                        <a:lumOff val="50000"/>
                      </a:schemeClr>
                    </a:solidFill>
                  </a:tcPr>
                </a:tc>
                <a:extLst>
                  <a:ext uri="{0D108BD9-81ED-4DB2-BD59-A6C34878D82A}">
                    <a16:rowId xmlns:a16="http://schemas.microsoft.com/office/drawing/2014/main" val="2472551179"/>
                  </a:ext>
                </a:extLst>
              </a:tr>
              <a:tr h="401521">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lnT w="12700" cap="flat" cmpd="sng" algn="ctr">
                      <a:solidFill>
                        <a:schemeClr val="tx1"/>
                      </a:solidFill>
                      <a:prstDash val="solid"/>
                      <a:round/>
                      <a:headEnd type="none" w="med" len="med"/>
                      <a:tailEnd type="none" w="med" len="med"/>
                    </a:lnT>
                    <a:solidFill>
                      <a:schemeClr val="tx1">
                        <a:lumMod val="50000"/>
                        <a:lumOff val="50000"/>
                      </a:schemeClr>
                    </a:solidFill>
                  </a:tcPr>
                </a:tc>
                <a:tc>
                  <a:txBody>
                    <a:bodyPr/>
                    <a:lstStyle/>
                    <a:p>
                      <a:endParaRPr lang="it-IT"/>
                    </a:p>
                  </a:txBody>
                  <a:tcPr>
                    <a:lnT w="12700" cap="flat" cmpd="sng" algn="ctr">
                      <a:solidFill>
                        <a:schemeClr val="tx1"/>
                      </a:solidFill>
                      <a:prstDash val="solid"/>
                      <a:round/>
                      <a:headEnd type="none" w="med" len="med"/>
                      <a:tailEnd type="none" w="med" len="med"/>
                    </a:lnT>
                    <a:solidFill>
                      <a:schemeClr val="tx1">
                        <a:lumMod val="50000"/>
                        <a:lumOff val="50000"/>
                      </a:schemeClr>
                    </a:solidFill>
                  </a:tcPr>
                </a:tc>
                <a:tc>
                  <a:txBody>
                    <a:bodyPr/>
                    <a:lstStyle/>
                    <a:p>
                      <a:endParaRPr lang="it-IT" dirty="0"/>
                    </a:p>
                  </a:txBody>
                  <a:tcPr>
                    <a:lnT w="12700" cap="flat" cmpd="sng" algn="ctr">
                      <a:solidFill>
                        <a:schemeClr val="tx1"/>
                      </a:solidFill>
                      <a:prstDash val="solid"/>
                      <a:round/>
                      <a:headEnd type="none" w="med" len="med"/>
                      <a:tailEnd type="none" w="med" len="med"/>
                    </a:lnT>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extLst>
                  <a:ext uri="{0D108BD9-81ED-4DB2-BD59-A6C34878D82A}">
                    <a16:rowId xmlns:a16="http://schemas.microsoft.com/office/drawing/2014/main" val="3933682242"/>
                  </a:ext>
                </a:extLst>
              </a:tr>
              <a:tr h="401521">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extLst>
                  <a:ext uri="{0D108BD9-81ED-4DB2-BD59-A6C34878D82A}">
                    <a16:rowId xmlns:a16="http://schemas.microsoft.com/office/drawing/2014/main" val="1155141381"/>
                  </a:ext>
                </a:extLst>
              </a:tr>
              <a:tr h="401521">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extLst>
                  <a:ext uri="{0D108BD9-81ED-4DB2-BD59-A6C34878D82A}">
                    <a16:rowId xmlns:a16="http://schemas.microsoft.com/office/drawing/2014/main" val="1098616753"/>
                  </a:ext>
                </a:extLst>
              </a:tr>
              <a:tr h="401521">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extLst>
                  <a:ext uri="{0D108BD9-81ED-4DB2-BD59-A6C34878D82A}">
                    <a16:rowId xmlns:a16="http://schemas.microsoft.com/office/drawing/2014/main" val="118862003"/>
                  </a:ext>
                </a:extLst>
              </a:tr>
              <a:tr h="401521">
                <a:tc>
                  <a:txBody>
                    <a:bodyPr/>
                    <a:lstStyle/>
                    <a:p>
                      <a:endParaRPr lang="it-IT" dirty="0"/>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tc>
                  <a:txBody>
                    <a:bodyPr/>
                    <a:lstStyle/>
                    <a:p>
                      <a:endParaRPr lang="it-IT" dirty="0"/>
                    </a:p>
                  </a:txBody>
                  <a:tcPr>
                    <a:solidFill>
                      <a:schemeClr val="tx1">
                        <a:lumMod val="50000"/>
                        <a:lumOff val="50000"/>
                      </a:schemeClr>
                    </a:solidFill>
                  </a:tcPr>
                </a:tc>
                <a:extLst>
                  <a:ext uri="{0D108BD9-81ED-4DB2-BD59-A6C34878D82A}">
                    <a16:rowId xmlns:a16="http://schemas.microsoft.com/office/drawing/2014/main" val="3350231779"/>
                  </a:ext>
                </a:extLst>
              </a:tr>
            </a:tbl>
          </a:graphicData>
        </a:graphic>
      </p:graphicFrame>
      <p:sp>
        <p:nvSpPr>
          <p:cNvPr id="5" name="Segnaposto contenuto 2">
            <a:extLst>
              <a:ext uri="{FF2B5EF4-FFF2-40B4-BE49-F238E27FC236}">
                <a16:creationId xmlns:a16="http://schemas.microsoft.com/office/drawing/2014/main" id="{7684CA1A-47C1-D8C8-16F2-A29BDF7C8326}"/>
              </a:ext>
            </a:extLst>
          </p:cNvPr>
          <p:cNvSpPr txBox="1">
            <a:spLocks/>
          </p:cNvSpPr>
          <p:nvPr/>
        </p:nvSpPr>
        <p:spPr>
          <a:xfrm>
            <a:off x="1071828" y="3665147"/>
            <a:ext cx="5785264" cy="2370389"/>
          </a:xfrm>
          <a:prstGeom prst="rect">
            <a:avLst/>
          </a:prstGeom>
        </p:spPr>
        <p:txBody>
          <a:bodyPr vert="horz" lIns="91440" tIns="45720" rIns="91440" bIns="45720" rtlCol="0">
            <a:normAutofit fontScale="92500" lnSpcReduction="10000"/>
          </a:bodyPr>
          <a:lst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80110" lvl="1" indent="-514350">
              <a:buFont typeface="+mj-lt"/>
              <a:buAutoNum type="arabicPeriod"/>
            </a:pPr>
            <a:r>
              <a:rPr lang="en-US" sz="2800" b="1" i="0" dirty="0">
                <a:solidFill>
                  <a:srgbClr val="0D0D0D"/>
                </a:solidFill>
                <a:effectLst/>
                <a:highlight>
                  <a:srgbClr val="FFFFFF"/>
                </a:highlight>
                <a:latin typeface="Söhne"/>
              </a:rPr>
              <a:t>Spatial Division</a:t>
            </a:r>
            <a:r>
              <a:rPr lang="en-US" sz="2800" b="0" i="0" dirty="0">
                <a:solidFill>
                  <a:srgbClr val="0D0D0D"/>
                </a:solidFill>
                <a:effectLst/>
                <a:highlight>
                  <a:srgbClr val="FFFFFF"/>
                </a:highlight>
                <a:latin typeface="Söhne"/>
              </a:rPr>
              <a:t>: The simulation domain is divided into a regular grid of cells. Each cell has a defined size, typically equal to or slightly larger than the interaction range of the particles being simulated.</a:t>
            </a:r>
          </a:p>
        </p:txBody>
      </p:sp>
      <mc:AlternateContent xmlns:mc="http://schemas.openxmlformats.org/markup-compatibility/2006" xmlns:p14="http://schemas.microsoft.com/office/powerpoint/2010/main">
        <mc:Choice Requires="p14">
          <p:contentPart p14:bwMode="auto" r:id="rId2">
            <p14:nvContentPartPr>
              <p14:cNvPr id="6" name="Input penna 5">
                <a:extLst>
                  <a:ext uri="{FF2B5EF4-FFF2-40B4-BE49-F238E27FC236}">
                    <a16:creationId xmlns:a16="http://schemas.microsoft.com/office/drawing/2014/main" id="{14079D06-A375-0850-731C-A6A5B34B4429}"/>
                  </a:ext>
                </a:extLst>
              </p14:cNvPr>
              <p14:cNvContentPartPr/>
              <p14:nvPr/>
            </p14:nvContentPartPr>
            <p14:xfrm>
              <a:off x="9590596" y="3498953"/>
              <a:ext cx="360" cy="360"/>
            </p14:xfrm>
          </p:contentPart>
        </mc:Choice>
        <mc:Fallback xmlns="">
          <p:pic>
            <p:nvPicPr>
              <p:cNvPr id="6" name="Input penna 5">
                <a:extLst>
                  <a:ext uri="{FF2B5EF4-FFF2-40B4-BE49-F238E27FC236}">
                    <a16:creationId xmlns:a16="http://schemas.microsoft.com/office/drawing/2014/main" id="{14079D06-A375-0850-731C-A6A5B34B4429}"/>
                  </a:ext>
                </a:extLst>
              </p:cNvPr>
              <p:cNvPicPr/>
              <p:nvPr/>
            </p:nvPicPr>
            <p:blipFill>
              <a:blip r:embed="rId3"/>
              <a:stretch>
                <a:fillRect/>
              </a:stretch>
            </p:blipFill>
            <p:spPr>
              <a:xfrm>
                <a:off x="9562156" y="3470513"/>
                <a:ext cx="57240" cy="57240"/>
              </a:xfrm>
              <a:prstGeom prst="rect">
                <a:avLst/>
              </a:prstGeom>
            </p:spPr>
          </p:pic>
        </mc:Fallback>
      </mc:AlternateContent>
      <p:sp>
        <p:nvSpPr>
          <p:cNvPr id="21" name="Parentesi graffa aperta 20">
            <a:extLst>
              <a:ext uri="{FF2B5EF4-FFF2-40B4-BE49-F238E27FC236}">
                <a16:creationId xmlns:a16="http://schemas.microsoft.com/office/drawing/2014/main" id="{13E32DF4-B5EA-CA7A-5856-F37E20E50C88}"/>
              </a:ext>
            </a:extLst>
          </p:cNvPr>
          <p:cNvSpPr/>
          <p:nvPr/>
        </p:nvSpPr>
        <p:spPr>
          <a:xfrm rot="16200000">
            <a:off x="8397478" y="6012847"/>
            <a:ext cx="164273" cy="400719"/>
          </a:xfrm>
          <a:prstGeom prst="leftBrace">
            <a:avLst>
              <a:gd name="adj1" fmla="val 42948"/>
              <a:gd name="adj2" fmla="val 50000"/>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86146342-48EC-C66B-84BF-8D32EA3138B7}"/>
                  </a:ext>
                </a:extLst>
              </p:cNvPr>
              <p:cNvSpPr txBox="1"/>
              <p:nvPr/>
            </p:nvSpPr>
            <p:spPr>
              <a:xfrm>
                <a:off x="7572038" y="6216935"/>
                <a:ext cx="18151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solidFill>
                                <a:srgbClr val="0D0D0D"/>
                              </a:solidFill>
                              <a:effectLst/>
                              <a:highlight>
                                <a:srgbClr val="FFFFFF"/>
                              </a:highlight>
                              <a:latin typeface="Cambria Math" panose="02040503050406030204" pitchFamily="18" charset="0"/>
                            </a:rPr>
                          </m:ctrlPr>
                        </m:sSubPr>
                        <m:e>
                          <m:r>
                            <a:rPr lang="it-IT" b="0" i="1" smtClean="0">
                              <a:solidFill>
                                <a:srgbClr val="0D0D0D"/>
                              </a:solidFill>
                              <a:effectLst/>
                              <a:highlight>
                                <a:srgbClr val="FFFFFF"/>
                              </a:highlight>
                              <a:latin typeface="Cambria Math" panose="02040503050406030204" pitchFamily="18" charset="0"/>
                            </a:rPr>
                            <m:t>𝑟</m:t>
                          </m:r>
                        </m:e>
                        <m:sub>
                          <m:r>
                            <a:rPr lang="it-IT" b="0" i="1" smtClean="0">
                              <a:solidFill>
                                <a:srgbClr val="0D0D0D"/>
                              </a:solidFill>
                              <a:effectLst/>
                              <a:highlight>
                                <a:srgbClr val="FFFFFF"/>
                              </a:highlight>
                              <a:latin typeface="Cambria Math" panose="02040503050406030204" pitchFamily="18" charset="0"/>
                            </a:rPr>
                            <m:t>𝑐𝑜</m:t>
                          </m:r>
                        </m:sub>
                      </m:sSub>
                    </m:oMath>
                  </m:oMathPara>
                </a14:m>
                <a:endParaRPr lang="it-IT" dirty="0"/>
              </a:p>
            </p:txBody>
          </p:sp>
        </mc:Choice>
        <mc:Fallback xmlns="">
          <p:sp>
            <p:nvSpPr>
              <p:cNvPr id="22" name="CasellaDiTesto 21">
                <a:extLst>
                  <a:ext uri="{FF2B5EF4-FFF2-40B4-BE49-F238E27FC236}">
                    <a16:creationId xmlns:a16="http://schemas.microsoft.com/office/drawing/2014/main" id="{86146342-48EC-C66B-84BF-8D32EA3138B7}"/>
                  </a:ext>
                </a:extLst>
              </p:cNvPr>
              <p:cNvSpPr txBox="1">
                <a:spLocks noRot="1" noChangeAspect="1" noMove="1" noResize="1" noEditPoints="1" noAdjustHandles="1" noChangeArrowheads="1" noChangeShapeType="1" noTextEdit="1"/>
              </p:cNvSpPr>
              <p:nvPr/>
            </p:nvSpPr>
            <p:spPr>
              <a:xfrm>
                <a:off x="7572038" y="6216935"/>
                <a:ext cx="1815152" cy="369332"/>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04176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CB276E6-8BF4-B3E3-9213-15C1E92F3D77}"/>
              </a:ext>
            </a:extLst>
          </p:cNvPr>
          <p:cNvSpPr>
            <a:spLocks noGrp="1"/>
          </p:cNvSpPr>
          <p:nvPr>
            <p:ph idx="1"/>
          </p:nvPr>
        </p:nvSpPr>
        <p:spPr>
          <a:xfrm>
            <a:off x="627797" y="830179"/>
            <a:ext cx="10590663" cy="5843576"/>
          </a:xfrm>
        </p:spPr>
        <p:txBody>
          <a:bodyPr>
            <a:noAutofit/>
          </a:bodyPr>
          <a:lstStyle/>
          <a:p>
            <a:pPr marL="731520" lvl="2" indent="-457200">
              <a:buFont typeface="+mj-lt"/>
              <a:buAutoNum type="arabicPeriod" startAt="2"/>
            </a:pPr>
            <a:r>
              <a:rPr lang="en-US" sz="2600" b="1" i="0" dirty="0">
                <a:effectLst/>
                <a:highlight>
                  <a:srgbClr val="FFFFFF"/>
                </a:highlight>
                <a:latin typeface="Söhne"/>
              </a:rPr>
              <a:t>Particle Assignment</a:t>
            </a:r>
            <a:r>
              <a:rPr lang="en-US" sz="2600" b="0" i="0" dirty="0">
                <a:effectLst/>
                <a:highlight>
                  <a:srgbClr val="FFFFFF"/>
                </a:highlight>
                <a:latin typeface="Söhne"/>
              </a:rPr>
              <a:t>: each particle is then assigned to the cell containing its spatial coordinates. This assignment is done by determining which grid cell the particle belongs to based on its position.</a:t>
            </a:r>
          </a:p>
          <a:p>
            <a:pPr marL="731520" lvl="2" indent="-457200">
              <a:buFont typeface="+mj-lt"/>
              <a:buAutoNum type="arabicPeriod" startAt="2"/>
            </a:pPr>
            <a:r>
              <a:rPr lang="en-US" sz="2600" b="1" dirty="0">
                <a:highlight>
                  <a:srgbClr val="FFFFFF"/>
                </a:highlight>
                <a:latin typeface="Söhne"/>
              </a:rPr>
              <a:t>Linked Lists</a:t>
            </a:r>
            <a:r>
              <a:rPr lang="en-US" sz="2600" dirty="0">
                <a:highlight>
                  <a:srgbClr val="FFFFFF"/>
                </a:highlight>
                <a:latin typeface="Söhne"/>
              </a:rPr>
              <a:t>: in addition to assigning particles to cells, each cell maintains a list of all particles contained within it. </a:t>
            </a:r>
          </a:p>
          <a:p>
            <a:pPr marL="731520" lvl="2" indent="-457200">
              <a:buFont typeface="+mj-lt"/>
              <a:buAutoNum type="arabicPeriod" startAt="2"/>
            </a:pPr>
            <a:r>
              <a:rPr lang="en-US" sz="2600" b="1" dirty="0">
                <a:highlight>
                  <a:srgbClr val="FFFFFF"/>
                </a:highlight>
                <a:latin typeface="Söhne"/>
              </a:rPr>
              <a:t>Neighboring Cells</a:t>
            </a:r>
            <a:r>
              <a:rPr lang="en-US" sz="2600" dirty="0">
                <a:highlight>
                  <a:srgbClr val="FFFFFF"/>
                </a:highlight>
                <a:latin typeface="Söhne"/>
              </a:rPr>
              <a:t>: to efficiently locate neighboring particles within a specified interaction range, each cell maintains references to neighboring cells. </a:t>
            </a:r>
          </a:p>
          <a:p>
            <a:pPr marL="731520" lvl="2" indent="-457200">
              <a:buFont typeface="+mj-lt"/>
              <a:buAutoNum type="arabicPeriod" startAt="2"/>
            </a:pPr>
            <a:r>
              <a:rPr lang="en-US" sz="2600" b="1" dirty="0">
                <a:highlight>
                  <a:srgbClr val="FFFFFF"/>
                </a:highlight>
                <a:latin typeface="Söhne"/>
              </a:rPr>
              <a:t>Interaction Calculation: </a:t>
            </a:r>
            <a:r>
              <a:rPr lang="en-US" sz="2600" dirty="0">
                <a:highlight>
                  <a:srgbClr val="FFFFFF"/>
                </a:highlight>
                <a:latin typeface="Söhne"/>
              </a:rPr>
              <a:t>when calculating interactions between particles, each particle only needs to consider interactions with particles within its own cell and neighboring cells within the interaction range. This significantly reduces the number of pairwise interactions that need to be computed.</a:t>
            </a:r>
            <a:endParaRPr lang="it-IT" sz="2600" dirty="0"/>
          </a:p>
        </p:txBody>
      </p:sp>
    </p:spTree>
    <p:extLst>
      <p:ext uri="{BB962C8B-B14F-4D97-AF65-F5344CB8AC3E}">
        <p14:creationId xmlns:p14="http://schemas.microsoft.com/office/powerpoint/2010/main" val="284173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Rectangle 25">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78C4245-73E8-D94C-BEB5-A5A33C2CBAAC}"/>
              </a:ext>
            </a:extLst>
          </p:cNvPr>
          <p:cNvSpPr>
            <a:spLocks noGrp="1"/>
          </p:cNvSpPr>
          <p:nvPr>
            <p:ph type="title"/>
          </p:nvPr>
        </p:nvSpPr>
        <p:spPr>
          <a:xfrm>
            <a:off x="6047980" y="1030406"/>
            <a:ext cx="5068121" cy="3506879"/>
          </a:xfrm>
        </p:spPr>
        <p:txBody>
          <a:bodyPr vert="horz" lIns="91440" tIns="45720" rIns="91440" bIns="45720" rtlCol="0" anchor="ctr">
            <a:normAutofit/>
          </a:bodyPr>
          <a:lstStyle/>
          <a:p>
            <a:r>
              <a:rPr lang="en-US" sz="6000" dirty="0"/>
              <a:t>PERIODIC BOUNDARY CONDITIONS</a:t>
            </a:r>
          </a:p>
        </p:txBody>
      </p:sp>
      <p:pic>
        <p:nvPicPr>
          <p:cNvPr id="20" name="Picture 19" descr="A railroad extending through the desert">
            <a:extLst>
              <a:ext uri="{FF2B5EF4-FFF2-40B4-BE49-F238E27FC236}">
                <a16:creationId xmlns:a16="http://schemas.microsoft.com/office/drawing/2014/main" id="{DCB65DD0-5730-7C3D-8EBF-6B2E4A7C5CEC}"/>
              </a:ext>
            </a:extLst>
          </p:cNvPr>
          <p:cNvPicPr>
            <a:picLocks noChangeAspect="1"/>
          </p:cNvPicPr>
          <p:nvPr/>
        </p:nvPicPr>
        <p:blipFill rotWithShape="1">
          <a:blip r:embed="rId2"/>
          <a:srcRect r="1493"/>
          <a:stretch/>
        </p:blipFill>
        <p:spPr>
          <a:xfrm>
            <a:off x="20" y="10"/>
            <a:ext cx="5404493" cy="6857990"/>
          </a:xfrm>
          <a:prstGeom prst="rect">
            <a:avLst/>
          </a:prstGeom>
        </p:spPr>
      </p:pic>
    </p:spTree>
    <p:extLst>
      <p:ext uri="{BB962C8B-B14F-4D97-AF65-F5344CB8AC3E}">
        <p14:creationId xmlns:p14="http://schemas.microsoft.com/office/powerpoint/2010/main" val="3110452036"/>
      </p:ext>
    </p:extLst>
  </p:cSld>
  <p:clrMapOvr>
    <a:masterClrMapping/>
  </p:clrMapOvr>
</p:sld>
</file>

<file path=ppt/theme/theme1.xml><?xml version="1.0" encoding="utf-8"?>
<a:theme xmlns:a="http://schemas.openxmlformats.org/drawingml/2006/main" name="PrismaticVTI">
  <a:themeElements>
    <a:clrScheme name="AnalogousFromLightSeedRightStep">
      <a:dk1>
        <a:srgbClr val="000000"/>
      </a:dk1>
      <a:lt1>
        <a:srgbClr val="FFFFFF"/>
      </a:lt1>
      <a:dk2>
        <a:srgbClr val="412432"/>
      </a:dk2>
      <a:lt2>
        <a:srgbClr val="E8E2E5"/>
      </a:lt2>
      <a:accent1>
        <a:srgbClr val="77AA94"/>
      </a:accent1>
      <a:accent2>
        <a:srgbClr val="69ACAA"/>
      </a:accent2>
      <a:accent3>
        <a:srgbClr val="7BA7C4"/>
      </a:accent3>
      <a:accent4>
        <a:srgbClr val="7785C2"/>
      </a:accent4>
      <a:accent5>
        <a:srgbClr val="9D8FCD"/>
      </a:accent5>
      <a:accent6>
        <a:srgbClr val="A777C2"/>
      </a:accent6>
      <a:hlink>
        <a:srgbClr val="AE6988"/>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TM03457515[[fn=Vista]]</Template>
  <TotalTime>295</TotalTime>
  <Words>700</Words>
  <Application>Microsoft Office PowerPoint</Application>
  <PresentationFormat>Widescreen</PresentationFormat>
  <Paragraphs>78</Paragraphs>
  <Slides>26</Slides>
  <Notes>0</Notes>
  <HiddenSlides>0</HiddenSlides>
  <MMClips>7</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26</vt:i4>
      </vt:variant>
    </vt:vector>
  </HeadingPairs>
  <TitlesOfParts>
    <vt:vector size="34" baseType="lpstr">
      <vt:lpstr>Menlo</vt:lpstr>
      <vt:lpstr>Söhne</vt:lpstr>
      <vt:lpstr>Aharoni</vt:lpstr>
      <vt:lpstr>Aptos</vt:lpstr>
      <vt:lpstr>Arial</vt:lpstr>
      <vt:lpstr>Avenir Next LT Pro</vt:lpstr>
      <vt:lpstr>Cambria Math</vt:lpstr>
      <vt:lpstr>PrismaticVTI</vt:lpstr>
      <vt:lpstr>Mathematical modelling and simulation of a collision between two solids</vt:lpstr>
      <vt:lpstr>INDEX</vt:lpstr>
      <vt:lpstr>THE CUT OFF METHOD</vt:lpstr>
      <vt:lpstr>Presentazione standard di PowerPoint</vt:lpstr>
      <vt:lpstr>Presentazione standard di PowerPoint</vt:lpstr>
      <vt:lpstr>THE LINKED CELL METHOD</vt:lpstr>
      <vt:lpstr>THE LINKED CELL METHOD</vt:lpstr>
      <vt:lpstr>Presentazione standard di PowerPoint</vt:lpstr>
      <vt:lpstr>PERIODIC BOUNDARY CONDITIONS</vt:lpstr>
      <vt:lpstr>PERIODIC BOUNDARY CONDITIONS</vt:lpstr>
      <vt:lpstr>Presentazione standard di PowerPoint</vt:lpstr>
      <vt:lpstr>Presentazione standard di PowerPoint</vt:lpstr>
      <vt:lpstr>Presentazione standard di PowerPoint</vt:lpstr>
      <vt:lpstr>Presentazione standard di PowerPoint</vt:lpstr>
      <vt:lpstr>Presentazione standard di PowerPoint</vt:lpstr>
      <vt:lpstr>Not only velocity verlet... FOURTH ORDER SYMPLECTIC ALGORITHM</vt:lpstr>
      <vt:lpstr>Presentazione standard di PowerPoint</vt:lpstr>
      <vt:lpstr>FINAL RESULTS</vt:lpstr>
      <vt:lpstr>PARAMETERS OF THE SIMULATION</vt:lpstr>
      <vt:lpstr>Presentazione standard di PowerPoint</vt:lpstr>
      <vt:lpstr>Presentazione standard di PowerPoint</vt:lpstr>
      <vt:lpstr>Presentazione standard di PowerPoint</vt:lpstr>
      <vt:lpstr>Presentazione standard di PowerPoint</vt:lpstr>
      <vt:lpstr>A little plus    ;)</vt:lpstr>
      <vt:lpstr>A little plus    ;)</vt:lpstr>
      <vt:lpstr>Thanks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Mathematical modelling and simulation of a collision between two solids</dc:title>
  <dc:creator>Paolo Zagardo</dc:creator>
  <cp:lastModifiedBy>Paolo Zagardo</cp:lastModifiedBy>
  <cp:revision>5</cp:revision>
  <dcterms:created xsi:type="dcterms:W3CDTF">2024-05-07T22:40:03Z</dcterms:created>
  <dcterms:modified xsi:type="dcterms:W3CDTF">2024-05-12T15:30:22Z</dcterms:modified>
</cp:coreProperties>
</file>